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1" r:id="rId5"/>
    <p:sldId id="260" r:id="rId6"/>
    <p:sldId id="264" r:id="rId7"/>
    <p:sldId id="265" r:id="rId8"/>
    <p:sldId id="268" r:id="rId9"/>
    <p:sldId id="281" r:id="rId10"/>
    <p:sldId id="266" r:id="rId11"/>
    <p:sldId id="267" r:id="rId12"/>
    <p:sldId id="277" r:id="rId13"/>
    <p:sldId id="262" r:id="rId14"/>
    <p:sldId id="269" r:id="rId15"/>
    <p:sldId id="280" r:id="rId16"/>
    <p:sldId id="270" r:id="rId17"/>
    <p:sldId id="275" r:id="rId18"/>
    <p:sldId id="273" r:id="rId19"/>
    <p:sldId id="271" r:id="rId20"/>
    <p:sldId id="282" r:id="rId21"/>
    <p:sldId id="279" r:id="rId22"/>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77966" autoAdjust="0"/>
  </p:normalViewPr>
  <p:slideViewPr>
    <p:cSldViewPr snapToGrid="0" showGuides="1">
      <p:cViewPr varScale="1">
        <p:scale>
          <a:sx n="82" d="100"/>
          <a:sy n="82" d="100"/>
        </p:scale>
        <p:origin x="90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02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HFDC\UserShares\Karin\Documents\Chamber%20of%20Commerce\TCCE%20Presentation%20Oct%202023\TCCE%20Presentation%20-%20Sample%20Dashboar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Membership Revenue</a:t>
            </a:r>
            <a:r>
              <a:rPr lang="en-US" baseline="0"/>
              <a:t> Over Time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Sheet1!$B$44:$B$48</c:f>
              <c:numCache>
                <c:formatCode>General</c:formatCode>
                <c:ptCount val="5"/>
                <c:pt idx="0">
                  <c:v>2019</c:v>
                </c:pt>
                <c:pt idx="1">
                  <c:v>2020</c:v>
                </c:pt>
                <c:pt idx="2">
                  <c:v>2021</c:v>
                </c:pt>
                <c:pt idx="3">
                  <c:v>2022</c:v>
                </c:pt>
                <c:pt idx="4">
                  <c:v>2023</c:v>
                </c:pt>
              </c:numCache>
            </c:numRef>
          </c:cat>
          <c:val>
            <c:numRef>
              <c:f>Sheet1!$C$44:$C$48</c:f>
              <c:numCache>
                <c:formatCode>_(* #,##0_);_(* \(#,##0\);_(* "-"??_);_(@_)</c:formatCode>
                <c:ptCount val="5"/>
                <c:pt idx="0">
                  <c:v>472000</c:v>
                </c:pt>
                <c:pt idx="1">
                  <c:v>475000</c:v>
                </c:pt>
                <c:pt idx="2">
                  <c:v>490000</c:v>
                </c:pt>
                <c:pt idx="3">
                  <c:v>505000</c:v>
                </c:pt>
                <c:pt idx="4">
                  <c:v>500000</c:v>
                </c:pt>
              </c:numCache>
            </c:numRef>
          </c:val>
          <c:smooth val="0"/>
          <c:extLst>
            <c:ext xmlns:c16="http://schemas.microsoft.com/office/drawing/2014/chart" uri="{C3380CC4-5D6E-409C-BE32-E72D297353CC}">
              <c16:uniqueId val="{00000000-6630-47C8-9229-6A7D907025F8}"/>
            </c:ext>
          </c:extLst>
        </c:ser>
        <c:dLbls>
          <c:showLegendKey val="0"/>
          <c:showVal val="0"/>
          <c:showCatName val="0"/>
          <c:showSerName val="0"/>
          <c:showPercent val="0"/>
          <c:showBubbleSize val="0"/>
        </c:dLbls>
        <c:smooth val="0"/>
        <c:axId val="1100587167"/>
        <c:axId val="1499844703"/>
      </c:lineChart>
      <c:catAx>
        <c:axId val="1100587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844703"/>
        <c:crosses val="autoZero"/>
        <c:auto val="1"/>
        <c:lblAlgn val="ctr"/>
        <c:lblOffset val="100"/>
        <c:noMultiLvlLbl val="0"/>
      </c:catAx>
      <c:valAx>
        <c:axId val="149984470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587167"/>
        <c:crosses val="autoZero"/>
        <c:crossBetween val="between"/>
      </c:valAx>
      <c:spPr>
        <a:noFill/>
        <a:ln>
          <a:noFill/>
        </a:ln>
        <a:effectLst/>
      </c:spPr>
    </c:plotArea>
    <c:plotVisOnly val="1"/>
    <c:dispBlanksAs val="gap"/>
    <c:showDLblsOverMax val="0"/>
  </c:chart>
  <c:spPr>
    <a:noFill/>
    <a:ln w="127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6791CC2C-A993-4438-83CD-CA820D021C63}" type="datetimeFigureOut">
              <a:rPr lang="en-US" smtClean="0"/>
              <a:t>10/25/2023</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4AF8281-9D46-4591-9D5C-F3926BB3F207}" type="slidenum">
              <a:rPr lang="en-US" smtClean="0"/>
              <a:t>‹#›</a:t>
            </a:fld>
            <a:endParaRPr lang="en-US"/>
          </a:p>
        </p:txBody>
      </p:sp>
    </p:spTree>
    <p:extLst>
      <p:ext uri="{BB962C8B-B14F-4D97-AF65-F5344CB8AC3E}">
        <p14:creationId xmlns:p14="http://schemas.microsoft.com/office/powerpoint/2010/main" val="26995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the organizers of this event invited me to speak, they said it was because I wasn’t the “typical boring accountant”.   </a:t>
            </a:r>
          </a:p>
          <a:p>
            <a:endParaRPr lang="en-US" sz="1600" dirty="0"/>
          </a:p>
          <a:p>
            <a:r>
              <a:rPr lang="en-US" sz="1600" dirty="0"/>
              <a:t>I said you must not have been around me lately, because I am accountant and I literally have a nameplate on my desk that says “Ask Me About My Cats”.  </a:t>
            </a:r>
          </a:p>
          <a:p>
            <a:r>
              <a:rPr lang="en-US" sz="1600" dirty="0"/>
              <a:t>Which any of you are welcome to do after this presentation.  </a:t>
            </a:r>
          </a:p>
          <a:p>
            <a:endParaRPr lang="en-US" sz="1600" dirty="0"/>
          </a:p>
          <a:p>
            <a:r>
              <a:rPr lang="en-US" sz="1600" dirty="0"/>
              <a:t>SO –  Even though the subject of this presentation is ‘fiduciary responsibility’, I will do my best to make this presentation as un-boring as possible.  </a:t>
            </a:r>
          </a:p>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1</a:t>
            </a:fld>
            <a:endParaRPr lang="en-US"/>
          </a:p>
        </p:txBody>
      </p:sp>
    </p:spTree>
    <p:extLst>
      <p:ext uri="{BB962C8B-B14F-4D97-AF65-F5344CB8AC3E}">
        <p14:creationId xmlns:p14="http://schemas.microsoft.com/office/powerpoint/2010/main" val="138879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55600"/>
            <a:ext cx="5580063" cy="3138488"/>
          </a:xfrm>
        </p:spPr>
      </p:sp>
      <p:sp>
        <p:nvSpPr>
          <p:cNvPr id="3" name="Notes Placeholder 2"/>
          <p:cNvSpPr>
            <a:spLocks noGrp="1"/>
          </p:cNvSpPr>
          <p:nvPr>
            <p:ph type="body" idx="1"/>
          </p:nvPr>
        </p:nvSpPr>
        <p:spPr>
          <a:xfrm>
            <a:off x="340895" y="3685524"/>
            <a:ext cx="6328610" cy="5506602"/>
          </a:xfrm>
        </p:spPr>
        <p:txBody>
          <a:bodyPr/>
          <a:lstStyle/>
          <a:p>
            <a:r>
              <a:rPr lang="en-US" sz="1400" dirty="0"/>
              <a:t>Appropriate financial controls mitigate the risk of error and fraud.  </a:t>
            </a:r>
          </a:p>
          <a:p>
            <a:endParaRPr lang="en-US" sz="1400" dirty="0"/>
          </a:p>
          <a:p>
            <a:r>
              <a:rPr lang="en-US" sz="1400" dirty="0"/>
              <a:t>What are appropriate financial controls?  </a:t>
            </a:r>
          </a:p>
          <a:p>
            <a:endParaRPr lang="en-US" sz="1400" dirty="0"/>
          </a:p>
          <a:p>
            <a:r>
              <a:rPr lang="en-US" sz="1400" dirty="0"/>
              <a:t>Key financial control - Conflict of Interest Policy.  </a:t>
            </a:r>
          </a:p>
          <a:p>
            <a:r>
              <a:rPr lang="en-US" sz="1400" dirty="0"/>
              <a:t>Conflicts of interest are common in the Chamber world as most of the providers of services to the Chamber are often Chamber members and often board members.  </a:t>
            </a:r>
          </a:p>
          <a:p>
            <a:endParaRPr lang="en-US" sz="1400" dirty="0"/>
          </a:p>
          <a:p>
            <a:r>
              <a:rPr lang="en-US" sz="1400" dirty="0"/>
              <a:t>Example:  The Chamber is in the market for a new logo. The board is presented with 3 bids for design of a new logo.  One of the bids was submitted by a board member who has a graphic design business.  The board member votes to award the contract to his own company.   </a:t>
            </a:r>
          </a:p>
          <a:p>
            <a:r>
              <a:rPr lang="en-US" sz="1400" dirty="0"/>
              <a:t>Correctly:  It doesn’t mean that the Chamber cannot do business with board members.  A board member must disclose the conflict and recuse himself from voting. </a:t>
            </a:r>
          </a:p>
          <a:p>
            <a:endParaRPr lang="en-US" sz="1400" dirty="0"/>
          </a:p>
          <a:p>
            <a:r>
              <a:rPr lang="en-US" sz="1400" dirty="0"/>
              <a:t>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the start of each year, have each board member sign a document that states they will put the interests of the organization before their own personal and professional interests when acting on behalf of the organization in a decision-making capacity. </a:t>
            </a:r>
          </a:p>
          <a:p>
            <a:endParaRPr lang="en-US" sz="1400" dirty="0"/>
          </a:p>
          <a:p>
            <a:pPr defTabSz="931956">
              <a:defRPr/>
            </a:pPr>
            <a:r>
              <a:rPr lang="en-US" sz="1400" dirty="0"/>
              <a:t>Include conflict of interest statement on every meeting agenda – Board Chairs – draw attention to this statement at the beginning of each meeting and remind board members they are to disclose any potential conflicts</a:t>
            </a:r>
          </a:p>
          <a:p>
            <a:endParaRPr lang="en-US" sz="1400" dirty="0"/>
          </a:p>
        </p:txBody>
      </p:sp>
      <p:sp>
        <p:nvSpPr>
          <p:cNvPr id="4" name="Slide Number Placeholder 3"/>
          <p:cNvSpPr>
            <a:spLocks noGrp="1"/>
          </p:cNvSpPr>
          <p:nvPr>
            <p:ph type="sldNum" sz="quarter" idx="5"/>
          </p:nvPr>
        </p:nvSpPr>
        <p:spPr/>
        <p:txBody>
          <a:bodyPr/>
          <a:lstStyle/>
          <a:p>
            <a:fld id="{E4AF8281-9D46-4591-9D5C-F3926BB3F207}" type="slidenum">
              <a:rPr lang="en-US" smtClean="0"/>
              <a:t>10</a:t>
            </a:fld>
            <a:endParaRPr lang="en-US"/>
          </a:p>
        </p:txBody>
      </p:sp>
    </p:spTree>
    <p:extLst>
      <p:ext uri="{BB962C8B-B14F-4D97-AF65-F5344CB8AC3E}">
        <p14:creationId xmlns:p14="http://schemas.microsoft.com/office/powerpoint/2010/main" val="233945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00063"/>
            <a:ext cx="5580063" cy="3138487"/>
          </a:xfrm>
        </p:spPr>
      </p:sp>
      <p:sp>
        <p:nvSpPr>
          <p:cNvPr id="3" name="Notes Placeholder 2"/>
          <p:cNvSpPr>
            <a:spLocks noGrp="1"/>
          </p:cNvSpPr>
          <p:nvPr>
            <p:ph type="body" idx="1"/>
          </p:nvPr>
        </p:nvSpPr>
        <p:spPr>
          <a:xfrm>
            <a:off x="204537" y="3828897"/>
            <a:ext cx="6521116" cy="5303071"/>
          </a:xfrm>
        </p:spPr>
        <p:txBody>
          <a:bodyPr/>
          <a:lstStyle/>
          <a:p>
            <a:pPr marL="291236" indent="-291236">
              <a:buFont typeface="Arial" panose="020B0604020202020204" pitchFamily="34" charset="0"/>
              <a:buChar char="•"/>
            </a:pPr>
            <a:r>
              <a:rPr lang="en-US" sz="1400" dirty="0"/>
              <a:t>D&amp;O Insurance</a:t>
            </a:r>
          </a:p>
          <a:p>
            <a:pPr marL="291236" indent="-291236">
              <a:buFont typeface="Arial" panose="020B0604020202020204" pitchFamily="34" charset="0"/>
              <a:buChar char="•"/>
            </a:pPr>
            <a:r>
              <a:rPr lang="en-US" sz="1400" dirty="0"/>
              <a:t>Current on Form 990 </a:t>
            </a:r>
          </a:p>
          <a:p>
            <a:pPr marL="291236" indent="-291236">
              <a:buFont typeface="Arial" panose="020B0604020202020204" pitchFamily="34" charset="0"/>
              <a:buChar char="•"/>
            </a:pPr>
            <a:r>
              <a:rPr lang="en-US" sz="1400" dirty="0"/>
              <a:t>If brand new board members in the room - yes, even tax exempt organizations have to file a tax return although Form 990 is purely informational. </a:t>
            </a:r>
          </a:p>
          <a:p>
            <a:pPr marL="757215" lvl="1" indent="-291236">
              <a:buFont typeface="Arial" panose="020B0604020202020204" pitchFamily="34" charset="0"/>
              <a:buChar char="•"/>
            </a:pPr>
            <a:r>
              <a:rPr lang="en-US" sz="1400" dirty="0"/>
              <a:t>Due date May 15</a:t>
            </a:r>
            <a:r>
              <a:rPr lang="en-US" sz="1400" baseline="30000" dirty="0"/>
              <a:t>th</a:t>
            </a:r>
            <a:endParaRPr lang="en-US" sz="1400" dirty="0"/>
          </a:p>
          <a:p>
            <a:pPr marL="757215" lvl="1" indent="-291236">
              <a:buFont typeface="Arial" panose="020B0604020202020204" pitchFamily="34" charset="0"/>
              <a:buChar char="•"/>
            </a:pPr>
            <a:r>
              <a:rPr lang="en-US" sz="1400" dirty="0"/>
              <a:t>Extension: November 15</a:t>
            </a:r>
            <a:r>
              <a:rPr lang="en-US" sz="1400" baseline="30000" dirty="0"/>
              <a:t>th</a:t>
            </a:r>
            <a:endParaRPr lang="en-US" sz="1400" dirty="0"/>
          </a:p>
          <a:p>
            <a:pPr marL="757215" lvl="1" indent="-291236">
              <a:buFont typeface="Arial" panose="020B0604020202020204" pitchFamily="34" charset="0"/>
              <a:buChar char="•"/>
            </a:pPr>
            <a:r>
              <a:rPr lang="en-US" sz="1400" dirty="0"/>
              <a:t>Failure to file = loss of tax exempt status </a:t>
            </a:r>
          </a:p>
          <a:p>
            <a:pPr marL="171450" indent="-171450">
              <a:buFont typeface="Arial" panose="020B0604020202020204" pitchFamily="34" charset="0"/>
              <a:buChar char="•"/>
            </a:pPr>
            <a:r>
              <a:rPr lang="en-US" sz="1400" dirty="0"/>
              <a:t>Engage a 3</a:t>
            </a:r>
            <a:r>
              <a:rPr lang="en-US" sz="1400" baseline="30000" dirty="0"/>
              <a:t>rd</a:t>
            </a:r>
            <a:r>
              <a:rPr lang="en-US" sz="1400" dirty="0"/>
              <a:t> party Auditor</a:t>
            </a:r>
          </a:p>
          <a:p>
            <a:pPr marL="628650" lvl="1" indent="-171450">
              <a:buFont typeface="Arial" panose="020B0604020202020204" pitchFamily="34" charset="0"/>
              <a:buChar char="•"/>
            </a:pPr>
            <a:r>
              <a:rPr lang="en-US" sz="1400" dirty="0"/>
              <a:t>Audit </a:t>
            </a:r>
          </a:p>
          <a:p>
            <a:pPr marL="1085850" lvl="2" indent="-171450">
              <a:buFont typeface="Arial" panose="020B0604020202020204" pitchFamily="34" charset="0"/>
              <a:buChar char="•"/>
            </a:pPr>
            <a:r>
              <a:rPr lang="en-US" sz="1400" dirty="0"/>
              <a:t>Provides opinion that F/S are fairly stated</a:t>
            </a:r>
          </a:p>
          <a:p>
            <a:pPr marL="1085850" lvl="2" indent="-171450">
              <a:buFont typeface="Arial" panose="020B0604020202020204" pitchFamily="34" charset="0"/>
              <a:buChar char="•"/>
            </a:pPr>
            <a:r>
              <a:rPr lang="en-US" sz="1400" dirty="0"/>
              <a:t>Includes making samples and looking at detailed transactions</a:t>
            </a:r>
          </a:p>
          <a:p>
            <a:pPr marL="628650" lvl="1" indent="-171450">
              <a:buFont typeface="Arial" panose="020B0604020202020204" pitchFamily="34" charset="0"/>
              <a:buChar char="•"/>
            </a:pPr>
            <a:r>
              <a:rPr lang="en-US" sz="1400" dirty="0"/>
              <a:t>Review</a:t>
            </a:r>
          </a:p>
          <a:p>
            <a:pPr marL="1085850" lvl="2" indent="-171450">
              <a:buFont typeface="Arial" panose="020B0604020202020204" pitchFamily="34" charset="0"/>
              <a:buChar char="•"/>
            </a:pPr>
            <a:r>
              <a:rPr lang="en-US" sz="1400" dirty="0"/>
              <a:t>Less in scope than audit.  No opinion is issued.</a:t>
            </a:r>
          </a:p>
          <a:p>
            <a:pPr marL="1085850" lvl="2" indent="-171450">
              <a:buFont typeface="Arial" panose="020B0604020202020204" pitchFamily="34" charset="0"/>
              <a:buChar char="•"/>
            </a:pPr>
            <a:r>
              <a:rPr lang="en-US" sz="1400" dirty="0"/>
              <a:t>Primarily analytical procedures and interviews to ascertain if balances appear reasonable</a:t>
            </a:r>
          </a:p>
          <a:p>
            <a:pPr marL="1085850" lvl="2" indent="-171450">
              <a:buFont typeface="Arial" panose="020B0604020202020204" pitchFamily="34" charset="0"/>
              <a:buChar char="•"/>
            </a:pPr>
            <a:r>
              <a:rPr lang="en-US" sz="1400" dirty="0"/>
              <a:t>Less expensive</a:t>
            </a:r>
          </a:p>
          <a:p>
            <a:pPr marL="628650" lvl="1" indent="-171450">
              <a:buFont typeface="Arial" panose="020B0604020202020204" pitchFamily="34" charset="0"/>
              <a:buChar char="•"/>
            </a:pPr>
            <a:r>
              <a:rPr lang="en-US" sz="1400" dirty="0"/>
              <a:t>Best practice – have full audit done at least periodically if annually is cost-prohibitive.  Get a full audit anytime you have a change in executive level leadership.</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Written accounting policies &amp; procedures – talk a little more about what should be included </a:t>
            </a:r>
          </a:p>
          <a:p>
            <a:r>
              <a:rPr lang="en-US" sz="1400" dirty="0"/>
              <a:t>These policies and procedures should be approved by the board and reviewed annually </a:t>
            </a:r>
          </a:p>
        </p:txBody>
      </p:sp>
      <p:sp>
        <p:nvSpPr>
          <p:cNvPr id="4" name="Slide Number Placeholder 3"/>
          <p:cNvSpPr>
            <a:spLocks noGrp="1"/>
          </p:cNvSpPr>
          <p:nvPr>
            <p:ph type="sldNum" sz="quarter" idx="5"/>
          </p:nvPr>
        </p:nvSpPr>
        <p:spPr/>
        <p:txBody>
          <a:bodyPr/>
          <a:lstStyle/>
          <a:p>
            <a:fld id="{E4AF8281-9D46-4591-9D5C-F3926BB3F207}" type="slidenum">
              <a:rPr lang="en-US" smtClean="0"/>
              <a:t>11</a:t>
            </a:fld>
            <a:endParaRPr lang="en-US"/>
          </a:p>
        </p:txBody>
      </p:sp>
    </p:spTree>
    <p:extLst>
      <p:ext uri="{BB962C8B-B14F-4D97-AF65-F5344CB8AC3E}">
        <p14:creationId xmlns:p14="http://schemas.microsoft.com/office/powerpoint/2010/main" val="426780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07975"/>
            <a:ext cx="5580063" cy="3138488"/>
          </a:xfrm>
        </p:spPr>
      </p:sp>
      <p:sp>
        <p:nvSpPr>
          <p:cNvPr id="3" name="Notes Placeholder 2"/>
          <p:cNvSpPr>
            <a:spLocks noGrp="1"/>
          </p:cNvSpPr>
          <p:nvPr>
            <p:ph type="body" idx="1"/>
          </p:nvPr>
        </p:nvSpPr>
        <p:spPr>
          <a:xfrm>
            <a:off x="209341" y="3596350"/>
            <a:ext cx="6593305" cy="5581321"/>
          </a:xfrm>
        </p:spPr>
        <p:txBody>
          <a:bodyPr/>
          <a:lstStyle/>
          <a:p>
            <a:r>
              <a:rPr lang="en-US" dirty="0"/>
              <a:t>Dual signatures</a:t>
            </a:r>
          </a:p>
          <a:p>
            <a:pPr marL="174742" indent="-174742">
              <a:buFont typeface="Arial" panose="020B0604020202020204" pitchFamily="34" charset="0"/>
              <a:buChar char="•"/>
            </a:pPr>
            <a:r>
              <a:rPr lang="en-US" dirty="0"/>
              <a:t>“Check” = any expenditure.  If you are paying electronically, set a requirement that one person set up; another to release payment.</a:t>
            </a:r>
          </a:p>
          <a:p>
            <a:pPr marL="174742" indent="-174742">
              <a:buFont typeface="Arial" panose="020B0604020202020204" pitchFamily="34" charset="0"/>
              <a:buChar char="•"/>
            </a:pPr>
            <a:r>
              <a:rPr lang="en-US" dirty="0"/>
              <a:t>CEO and a board member, typically Treasurer.  We have all exec comm members as signers on the Chamber’s accounts. </a:t>
            </a:r>
          </a:p>
          <a:p>
            <a:pPr marL="174742" indent="-174742">
              <a:buFont typeface="Arial" panose="020B0604020202020204" pitchFamily="34" charset="0"/>
              <a:buChar char="•"/>
            </a:pPr>
            <a:r>
              <a:rPr lang="en-US" dirty="0"/>
              <a:t>If you are signing a check / reviewing a payment – don’t just blindly scrawl your name; look at the invoice or bill.  Does the payee listed on the check match the invoice? Is the amount correct?  Is the expenditure appropriate?  Is there a potential conflict of interest to the organization? </a:t>
            </a:r>
          </a:p>
          <a:p>
            <a:endParaRPr lang="en-US" dirty="0"/>
          </a:p>
          <a:p>
            <a:r>
              <a:rPr lang="en-US" dirty="0"/>
              <a:t>Credit Cards</a:t>
            </a:r>
          </a:p>
          <a:p>
            <a:pPr marL="174742" indent="-174742">
              <a:buFont typeface="Arial" panose="020B0604020202020204" pitchFamily="34" charset="0"/>
              <a:buChar char="•"/>
            </a:pPr>
            <a:r>
              <a:rPr lang="en-US" dirty="0"/>
              <a:t>Common source of impropriety</a:t>
            </a:r>
          </a:p>
          <a:p>
            <a:pPr marL="174742" indent="-174742">
              <a:buFont typeface="Arial" panose="020B0604020202020204" pitchFamily="34" charset="0"/>
              <a:buChar char="•"/>
            </a:pPr>
            <a:r>
              <a:rPr lang="en-US" dirty="0"/>
              <a:t>Someone other than card holder should review the monthly statement and receipts. </a:t>
            </a:r>
          </a:p>
          <a:p>
            <a:pPr marL="174742" indent="-174742">
              <a:buFont typeface="Arial" panose="020B0604020202020204" pitchFamily="34" charset="0"/>
              <a:buChar char="•"/>
            </a:pPr>
            <a:r>
              <a:rPr lang="en-US" dirty="0"/>
              <a:t>Board Chair should review CEO’s credit card statement. </a:t>
            </a:r>
          </a:p>
          <a:p>
            <a:pPr marL="640720" lvl="1" indent="-174742">
              <a:buFont typeface="Arial" panose="020B0604020202020204" pitchFamily="34" charset="0"/>
              <a:buChar char="•"/>
            </a:pPr>
            <a:r>
              <a:rPr lang="en-US" dirty="0"/>
              <a:t>Are there receipts for all charges?  </a:t>
            </a:r>
          </a:p>
          <a:p>
            <a:pPr marL="640720" lvl="1" indent="-174742">
              <a:buFont typeface="Arial" panose="020B0604020202020204" pitchFamily="34" charset="0"/>
              <a:buChar char="•"/>
            </a:pPr>
            <a:r>
              <a:rPr lang="en-US" dirty="0"/>
              <a:t>Are the charges appropriate?</a:t>
            </a:r>
          </a:p>
          <a:p>
            <a:endParaRPr lang="en-US" dirty="0"/>
          </a:p>
          <a:p>
            <a:r>
              <a:rPr lang="en-US" dirty="0"/>
              <a:t>Timely Reports</a:t>
            </a:r>
          </a:p>
          <a:p>
            <a:pPr marL="174742" indent="-174742">
              <a:buFont typeface="Arial" panose="020B0604020202020204" pitchFamily="34" charset="0"/>
              <a:buChar char="•"/>
            </a:pPr>
            <a:r>
              <a:rPr lang="en-US" dirty="0"/>
              <a:t>If reports are consistently late, this is a potential warning sign that something is amiss </a:t>
            </a:r>
          </a:p>
          <a:p>
            <a:pPr marL="174742" indent="-174742">
              <a:buFont typeface="Arial" panose="020B0604020202020204" pitchFamily="34" charset="0"/>
              <a:buChar char="•"/>
            </a:pPr>
            <a:r>
              <a:rPr lang="en-US" dirty="0"/>
              <a:t>Timely data is key for decision making</a:t>
            </a:r>
          </a:p>
          <a:p>
            <a:endParaRPr lang="en-US" dirty="0"/>
          </a:p>
          <a:p>
            <a:r>
              <a:rPr lang="en-US" dirty="0"/>
              <a:t>Segregation of Duties</a:t>
            </a:r>
          </a:p>
          <a:p>
            <a:pPr marL="174742" indent="-174742">
              <a:buFont typeface="Arial" panose="020B0604020202020204" pitchFamily="34" charset="0"/>
              <a:buChar char="•"/>
            </a:pPr>
            <a:r>
              <a:rPr lang="en-US" dirty="0"/>
              <a:t>Key control to minimize occurrence of errors and fraud</a:t>
            </a:r>
          </a:p>
          <a:p>
            <a:pPr marL="174742" indent="-174742">
              <a:buFont typeface="Arial" panose="020B0604020202020204" pitchFamily="34" charset="0"/>
              <a:buChar char="•"/>
            </a:pPr>
            <a:r>
              <a:rPr lang="en-US" dirty="0"/>
              <a:t>No one person has control over the entire cycle of a transaction.  Example: receiving invoices, entering into accounting system, cutting the checks and reconciling the bank account. </a:t>
            </a:r>
          </a:p>
          <a:p>
            <a:pPr marL="174742" indent="-174742">
              <a:buFont typeface="Arial" panose="020B0604020202020204" pitchFamily="34" charset="0"/>
              <a:buChar char="•"/>
            </a:pPr>
            <a:r>
              <a:rPr lang="en-US" dirty="0"/>
              <a:t>Fraud Triangle:  Opportunity / Pressure / Rationale.  Individuals are motivated to commit fraud when these 3 elements are present</a:t>
            </a:r>
          </a:p>
          <a:p>
            <a:endParaRPr lang="en-US" dirty="0"/>
          </a:p>
          <a:p>
            <a:r>
              <a:rPr lang="en-US" dirty="0"/>
              <a:t>Financial Policies</a:t>
            </a:r>
          </a:p>
          <a:p>
            <a:pPr marL="174742" indent="-174742">
              <a:buFont typeface="Arial" panose="020B0604020202020204" pitchFamily="34" charset="0"/>
              <a:buChar char="•"/>
            </a:pPr>
            <a:r>
              <a:rPr lang="en-US" dirty="0"/>
              <a:t>Above should be outlined in a formal financial procedures document that is reviewed and approved by the board</a:t>
            </a:r>
          </a:p>
          <a:p>
            <a:endParaRPr lang="en-US" dirty="0"/>
          </a:p>
          <a:p>
            <a:endParaRPr lang="en-US" dirty="0"/>
          </a:p>
          <a:p>
            <a:pPr marL="174742" indent="-17474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12</a:t>
            </a:fld>
            <a:endParaRPr lang="en-US"/>
          </a:p>
        </p:txBody>
      </p:sp>
    </p:spTree>
    <p:extLst>
      <p:ext uri="{BB962C8B-B14F-4D97-AF65-F5344CB8AC3E}">
        <p14:creationId xmlns:p14="http://schemas.microsoft.com/office/powerpoint/2010/main" val="72414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financial statements in advance of the board meeting. </a:t>
            </a:r>
          </a:p>
          <a:p>
            <a:endParaRPr lang="en-US" dirty="0"/>
          </a:p>
          <a:p>
            <a:r>
              <a:rPr lang="en-US" dirty="0"/>
              <a:t>The #1 Thing - </a:t>
            </a:r>
          </a:p>
          <a:p>
            <a:r>
              <a:rPr lang="en-US" dirty="0"/>
              <a:t>ASK QUESTIONS if you don’t understand</a:t>
            </a:r>
          </a:p>
          <a:p>
            <a:pPr marL="757215" lvl="1" indent="-291236">
              <a:buFont typeface="Arial" panose="020B0604020202020204" pitchFamily="34" charset="0"/>
              <a:buChar char="•"/>
            </a:pPr>
            <a:r>
              <a:rPr lang="en-US" dirty="0"/>
              <a:t>This is part of your duty to the organization.  You can’t fulfill fiduciary responsibility if you don’t understand what you are looking at.</a:t>
            </a:r>
          </a:p>
          <a:p>
            <a:pPr marL="465978" lvl="1"/>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13</a:t>
            </a:fld>
            <a:endParaRPr lang="en-US"/>
          </a:p>
        </p:txBody>
      </p:sp>
    </p:spTree>
    <p:extLst>
      <p:ext uri="{BB962C8B-B14F-4D97-AF65-F5344CB8AC3E}">
        <p14:creationId xmlns:p14="http://schemas.microsoft.com/office/powerpoint/2010/main" val="89299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95275"/>
            <a:ext cx="5580063" cy="3138488"/>
          </a:xfrm>
        </p:spPr>
      </p:sp>
      <p:sp>
        <p:nvSpPr>
          <p:cNvPr id="3" name="Notes Placeholder 2"/>
          <p:cNvSpPr>
            <a:spLocks noGrp="1"/>
          </p:cNvSpPr>
          <p:nvPr>
            <p:ph type="body" idx="1"/>
          </p:nvPr>
        </p:nvSpPr>
        <p:spPr>
          <a:xfrm>
            <a:off x="240632" y="3608383"/>
            <a:ext cx="6521115" cy="5282954"/>
          </a:xfrm>
        </p:spPr>
        <p:txBody>
          <a:bodyPr/>
          <a:lstStyle/>
          <a:p>
            <a:r>
              <a:rPr lang="en-US" sz="1600" dirty="0"/>
              <a:t>Finance Committee </a:t>
            </a:r>
          </a:p>
          <a:p>
            <a:pPr marL="285750" indent="-285750">
              <a:buFont typeface="Arial" panose="020B0604020202020204" pitchFamily="34" charset="0"/>
              <a:buChar char="•"/>
            </a:pPr>
            <a:r>
              <a:rPr lang="en-US" sz="1600" dirty="0"/>
              <a:t>Smaller group of board members</a:t>
            </a:r>
          </a:p>
          <a:p>
            <a:pPr marL="285750" indent="-285750">
              <a:buFont typeface="Arial" panose="020B0604020202020204" pitchFamily="34" charset="0"/>
              <a:buChar char="•"/>
            </a:pPr>
            <a:r>
              <a:rPr lang="en-US" sz="1600" dirty="0"/>
              <a:t>meet prior to the full board meeting and do an in-depth review</a:t>
            </a:r>
          </a:p>
          <a:p>
            <a:pPr marL="285750" indent="-285750">
              <a:buFont typeface="Arial" panose="020B0604020202020204" pitchFamily="34" charset="0"/>
              <a:buChar char="•"/>
            </a:pPr>
            <a:r>
              <a:rPr lang="en-US" sz="1600" dirty="0"/>
              <a:t>Include a variety of experience.  </a:t>
            </a:r>
          </a:p>
          <a:p>
            <a:pPr marL="742950" lvl="1" indent="-285750">
              <a:buFont typeface="Arial" panose="020B0604020202020204" pitchFamily="34" charset="0"/>
              <a:buChar char="•"/>
            </a:pPr>
            <a:r>
              <a:rPr lang="en-US" sz="1600" dirty="0"/>
              <a:t>financial folks (CPA, accountant, banker)</a:t>
            </a:r>
          </a:p>
          <a:p>
            <a:pPr marL="742950" lvl="1" indent="-285750">
              <a:buFont typeface="Arial" panose="020B0604020202020204" pitchFamily="34" charset="0"/>
              <a:buChar char="•"/>
            </a:pPr>
            <a:r>
              <a:rPr lang="en-US" sz="1600" dirty="0"/>
              <a:t>someone who doesn’t do finances for their daily job.  They can give a different perspective and it also will help you with how to present the information to the full board. </a:t>
            </a:r>
          </a:p>
          <a:p>
            <a:endParaRPr lang="en-US" sz="1600" dirty="0"/>
          </a:p>
          <a:p>
            <a:pPr defTabSz="931956">
              <a:defRPr/>
            </a:pPr>
            <a:r>
              <a:rPr lang="en-US" sz="1600" dirty="0"/>
              <a:t>Board should review and accept F/S at each board meeting.  At a MINIMUM:</a:t>
            </a:r>
          </a:p>
          <a:p>
            <a:pPr marL="631942" lvl="1" indent="-174742" defTabSz="931956">
              <a:buFont typeface="Arial" panose="020B0604020202020204" pitchFamily="34" charset="0"/>
              <a:buChar char="•"/>
              <a:defRPr/>
            </a:pPr>
            <a:r>
              <a:rPr lang="en-US" sz="1600" dirty="0"/>
              <a:t>Balance Sheet or Statement of Financial Position</a:t>
            </a:r>
          </a:p>
          <a:p>
            <a:pPr marL="631942" lvl="1" indent="-174742" defTabSz="931956">
              <a:buFont typeface="Arial" panose="020B0604020202020204" pitchFamily="34" charset="0"/>
              <a:buChar char="•"/>
              <a:defRPr/>
            </a:pPr>
            <a:r>
              <a:rPr lang="en-US" sz="1600" dirty="0"/>
              <a:t>Income Statement or Statement of Activities with comparison to budget</a:t>
            </a:r>
          </a:p>
          <a:p>
            <a:endParaRPr lang="en-US" sz="1600" dirty="0"/>
          </a:p>
          <a:p>
            <a:r>
              <a:rPr lang="en-US" sz="1600" dirty="0"/>
              <a:t>Use of Dashboards</a:t>
            </a:r>
          </a:p>
          <a:p>
            <a:r>
              <a:rPr lang="en-US" sz="1600" dirty="0"/>
              <a:t>Financial Dashboard is a single page that you would include in your board packet that summarizes key financial data.  F/S can get lengthy and confusing.  The dashboard is the executive summary.  Let’s talk more about dashboards. </a:t>
            </a:r>
          </a:p>
        </p:txBody>
      </p:sp>
    </p:spTree>
    <p:extLst>
      <p:ext uri="{BB962C8B-B14F-4D97-AF65-F5344CB8AC3E}">
        <p14:creationId xmlns:p14="http://schemas.microsoft.com/office/powerpoint/2010/main" val="105499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39738"/>
            <a:ext cx="5580063" cy="3138487"/>
          </a:xfrm>
        </p:spPr>
      </p:sp>
      <p:sp>
        <p:nvSpPr>
          <p:cNvPr id="3" name="Notes Placeholder 2"/>
          <p:cNvSpPr>
            <a:spLocks noGrp="1"/>
          </p:cNvSpPr>
          <p:nvPr>
            <p:ph type="body" idx="1"/>
          </p:nvPr>
        </p:nvSpPr>
        <p:spPr>
          <a:xfrm>
            <a:off x="701199" y="3814011"/>
            <a:ext cx="5609590" cy="4932947"/>
          </a:xfrm>
        </p:spPr>
        <p:txBody>
          <a:bodyPr/>
          <a:lstStyle/>
          <a:p>
            <a:r>
              <a:rPr lang="en-US" sz="1600" dirty="0"/>
              <a:t>Use of Dashboards</a:t>
            </a:r>
          </a:p>
          <a:p>
            <a:pPr defTabSz="931956">
              <a:defRPr/>
            </a:pPr>
            <a:r>
              <a:rPr lang="en-US" sz="1600" dirty="0"/>
              <a:t>Monitoring financial performance is like maintaining your car –</a:t>
            </a:r>
          </a:p>
          <a:p>
            <a:pPr defTabSz="931956">
              <a:defRPr/>
            </a:pPr>
            <a:endParaRPr lang="en-US" sz="1600" dirty="0"/>
          </a:p>
          <a:p>
            <a:pPr defTabSz="931956">
              <a:defRPr/>
            </a:pPr>
            <a:r>
              <a:rPr lang="en-US" sz="1600" dirty="0"/>
              <a:t> There are various gauges and levels on the dashboard of your car that show you how your car is functioning.  </a:t>
            </a:r>
          </a:p>
          <a:p>
            <a:pPr defTabSz="931956">
              <a:defRPr/>
            </a:pPr>
            <a:endParaRPr lang="en-US" sz="1600" dirty="0"/>
          </a:p>
          <a:p>
            <a:pPr defTabSz="931956">
              <a:defRPr/>
            </a:pPr>
            <a:r>
              <a:rPr lang="en-US" sz="1600" dirty="0"/>
              <a:t>You want to make sure you have adequate fuel to propel you forward.  You need to make sure your engine isn’t overheating and your tires are properly inflated. </a:t>
            </a:r>
          </a:p>
          <a:p>
            <a:pPr defTabSz="931956">
              <a:defRPr/>
            </a:pPr>
            <a:endParaRPr lang="en-US" sz="1600" dirty="0"/>
          </a:p>
          <a:p>
            <a:pPr defTabSz="931956">
              <a:defRPr/>
            </a:pPr>
            <a:r>
              <a:rPr lang="en-US" sz="1600" dirty="0"/>
              <a:t>Likewise, various financial gauges and levels can tell you a lot about how your organization is functioning.  Let’s talk about what these are – what should be on your financial dashboard?  What are the critical things for you to monitor as a board member?  </a:t>
            </a:r>
          </a:p>
          <a:p>
            <a:pPr defTabSz="931956">
              <a:defRPr/>
            </a:pPr>
            <a:endParaRPr lang="en-US" sz="1600" dirty="0"/>
          </a:p>
          <a:p>
            <a:pPr defTabSz="931956">
              <a:defRPr/>
            </a:pPr>
            <a:r>
              <a:rPr lang="en-US" sz="1600" dirty="0"/>
              <a:t>There are some basic metrics that are good for any organization to monitor.  I’ll cover those and show you some examples of what our Chamber’s dashboard looks like.  However, you should tailor your metrics to what makes sense for your organization.</a:t>
            </a:r>
          </a:p>
        </p:txBody>
      </p:sp>
      <p:sp>
        <p:nvSpPr>
          <p:cNvPr id="4" name="Slide Number Placeholder 3"/>
          <p:cNvSpPr>
            <a:spLocks noGrp="1"/>
          </p:cNvSpPr>
          <p:nvPr>
            <p:ph type="sldNum" sz="quarter" idx="5"/>
          </p:nvPr>
        </p:nvSpPr>
        <p:spPr/>
        <p:txBody>
          <a:bodyPr/>
          <a:lstStyle/>
          <a:p>
            <a:fld id="{E4AF8281-9D46-4591-9D5C-F3926BB3F207}" type="slidenum">
              <a:rPr lang="en-US" smtClean="0"/>
              <a:t>15</a:t>
            </a:fld>
            <a:endParaRPr lang="en-US"/>
          </a:p>
        </p:txBody>
      </p:sp>
    </p:spTree>
    <p:extLst>
      <p:ext uri="{BB962C8B-B14F-4D97-AF65-F5344CB8AC3E}">
        <p14:creationId xmlns:p14="http://schemas.microsoft.com/office/powerpoint/2010/main" val="3241989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15925"/>
            <a:ext cx="5580063" cy="3138488"/>
          </a:xfrm>
        </p:spPr>
      </p:sp>
      <p:sp>
        <p:nvSpPr>
          <p:cNvPr id="3" name="Notes Placeholder 2"/>
          <p:cNvSpPr>
            <a:spLocks noGrp="1"/>
          </p:cNvSpPr>
          <p:nvPr>
            <p:ph type="body" idx="1"/>
          </p:nvPr>
        </p:nvSpPr>
        <p:spPr>
          <a:xfrm>
            <a:off x="216567" y="3705726"/>
            <a:ext cx="6557211" cy="5426242"/>
          </a:xfrm>
        </p:spPr>
        <p:txBody>
          <a:bodyPr/>
          <a:lstStyle/>
          <a:p>
            <a:r>
              <a:rPr lang="en-US" sz="1400" dirty="0"/>
              <a:t>Cash balances are a key financial metric. </a:t>
            </a:r>
          </a:p>
          <a:p>
            <a:r>
              <a:rPr lang="en-US" sz="1400" dirty="0"/>
              <a:t> </a:t>
            </a:r>
          </a:p>
          <a:p>
            <a:r>
              <a:rPr lang="en-US" sz="1400" dirty="0"/>
              <a:t>We’ve all heard the term “cash is king”.   For a small business, like a Chamber of Commerce, this is true.  In my car dashboard analogy, cash is like your fuel gauge.  It should be the first thing you look at.  You’re not going anywhere if you don’t have the gas to get you there.  </a:t>
            </a:r>
          </a:p>
          <a:p>
            <a:endParaRPr lang="en-US" sz="1400" dirty="0"/>
          </a:p>
          <a:p>
            <a:r>
              <a:rPr lang="en-US" sz="1400" dirty="0"/>
              <a:t>To monitor cash balances, your dashboard may look like this.  </a:t>
            </a:r>
          </a:p>
          <a:p>
            <a:endParaRPr lang="en-US" sz="1400" dirty="0"/>
          </a:p>
          <a:p>
            <a:r>
              <a:rPr lang="en-US" sz="1400" dirty="0"/>
              <a:t>Compare to Previous Month</a:t>
            </a:r>
          </a:p>
          <a:p>
            <a:r>
              <a:rPr lang="en-US" sz="1400" dirty="0"/>
              <a:t>What happened in the last month to cause this change in cash?  Sometimes that is a combination of things.  If there is a large change or something unusual happened, make a little note about what that is. </a:t>
            </a:r>
          </a:p>
          <a:p>
            <a:endParaRPr lang="en-US" sz="1400" dirty="0"/>
          </a:p>
          <a:p>
            <a:r>
              <a:rPr lang="en-US" sz="1400" dirty="0"/>
              <a:t>Compare to Prior Year</a:t>
            </a:r>
          </a:p>
          <a:p>
            <a:pPr marL="174742" indent="-174742">
              <a:buFont typeface="Arial" panose="020B0604020202020204" pitchFamily="34" charset="0"/>
              <a:buChar char="•"/>
            </a:pPr>
            <a:r>
              <a:rPr lang="en-US" sz="1400" dirty="0"/>
              <a:t>Why would cash be up or down from prior year at this time? </a:t>
            </a:r>
          </a:p>
          <a:p>
            <a:pPr marL="174742" indent="-174742">
              <a:buFont typeface="Arial" panose="020B0604020202020204" pitchFamily="34" charset="0"/>
              <a:buChar char="•"/>
            </a:pPr>
            <a:r>
              <a:rPr lang="en-US" sz="1400" dirty="0"/>
              <a:t>Did the timing of any major event change? Ex: We started selling directory ads earlier than we had done previously. </a:t>
            </a:r>
          </a:p>
        </p:txBody>
      </p:sp>
      <p:sp>
        <p:nvSpPr>
          <p:cNvPr id="4" name="Slide Number Placeholder 3"/>
          <p:cNvSpPr>
            <a:spLocks noGrp="1"/>
          </p:cNvSpPr>
          <p:nvPr>
            <p:ph type="sldNum" sz="quarter" idx="5"/>
          </p:nvPr>
        </p:nvSpPr>
        <p:spPr/>
        <p:txBody>
          <a:bodyPr/>
          <a:lstStyle/>
          <a:p>
            <a:fld id="{E4AF8281-9D46-4591-9D5C-F3926BB3F207}" type="slidenum">
              <a:rPr lang="en-US" smtClean="0"/>
              <a:t>16</a:t>
            </a:fld>
            <a:endParaRPr lang="en-US"/>
          </a:p>
        </p:txBody>
      </p:sp>
    </p:spTree>
    <p:extLst>
      <p:ext uri="{BB962C8B-B14F-4D97-AF65-F5344CB8AC3E}">
        <p14:creationId xmlns:p14="http://schemas.microsoft.com/office/powerpoint/2010/main" val="59539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you had zero cash coming in, how long could you continue operations? </a:t>
            </a:r>
          </a:p>
        </p:txBody>
      </p:sp>
      <p:sp>
        <p:nvSpPr>
          <p:cNvPr id="4" name="Slide Number Placeholder 3"/>
          <p:cNvSpPr>
            <a:spLocks noGrp="1"/>
          </p:cNvSpPr>
          <p:nvPr>
            <p:ph type="sldNum" sz="quarter" idx="5"/>
          </p:nvPr>
        </p:nvSpPr>
        <p:spPr/>
        <p:txBody>
          <a:bodyPr/>
          <a:lstStyle/>
          <a:p>
            <a:fld id="{E4AF8281-9D46-4591-9D5C-F3926BB3F207}" type="slidenum">
              <a:rPr lang="en-US" smtClean="0"/>
              <a:t>17</a:t>
            </a:fld>
            <a:endParaRPr lang="en-US"/>
          </a:p>
        </p:txBody>
      </p:sp>
    </p:spTree>
    <p:extLst>
      <p:ext uri="{BB962C8B-B14F-4D97-AF65-F5344CB8AC3E}">
        <p14:creationId xmlns:p14="http://schemas.microsoft.com/office/powerpoint/2010/main" val="171633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39763"/>
            <a:ext cx="6148387"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18</a:t>
            </a:fld>
            <a:endParaRPr lang="en-US"/>
          </a:p>
        </p:txBody>
      </p:sp>
    </p:spTree>
    <p:extLst>
      <p:ext uri="{BB962C8B-B14F-4D97-AF65-F5344CB8AC3E}">
        <p14:creationId xmlns:p14="http://schemas.microsoft.com/office/powerpoint/2010/main" val="1426767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588963"/>
            <a:ext cx="6000750" cy="3375025"/>
          </a:xfrm>
        </p:spPr>
      </p:sp>
      <p:sp>
        <p:nvSpPr>
          <p:cNvPr id="3" name="Notes Placeholder 2"/>
          <p:cNvSpPr>
            <a:spLocks noGrp="1"/>
          </p:cNvSpPr>
          <p:nvPr>
            <p:ph type="body" idx="1"/>
          </p:nvPr>
        </p:nvSpPr>
        <p:spPr>
          <a:xfrm>
            <a:off x="192505" y="4474657"/>
            <a:ext cx="6118284" cy="4356818"/>
          </a:xfrm>
        </p:spPr>
        <p:txBody>
          <a:bodyPr/>
          <a:lstStyle/>
          <a:p>
            <a:r>
              <a:rPr lang="en-US" sz="1600" dirty="0"/>
              <a:t>Your dashboard should be tailored to your organization and your goals / strategies</a:t>
            </a:r>
          </a:p>
          <a:p>
            <a:endParaRPr lang="en-US" sz="1600" dirty="0"/>
          </a:p>
          <a:p>
            <a:r>
              <a:rPr lang="en-US" sz="1600" dirty="0"/>
              <a:t>Debt Covenants</a:t>
            </a:r>
          </a:p>
          <a:p>
            <a:r>
              <a:rPr lang="en-US" sz="1600" dirty="0"/>
              <a:t>If you have a loan, you likely have a bank covenant.  As a board member, you should be aware of what this covenant is and monitor to make sure you stay in compliance. </a:t>
            </a:r>
          </a:p>
          <a:p>
            <a:endParaRPr lang="en-US" sz="1600" dirty="0"/>
          </a:p>
          <a:p>
            <a:r>
              <a:rPr lang="en-US" sz="1600" dirty="0"/>
              <a:t>If you established a strategic plan that specifies for the growth of a specific program or event, include that data. </a:t>
            </a:r>
          </a:p>
          <a:p>
            <a:endParaRPr lang="en-US" sz="1600" dirty="0"/>
          </a:p>
          <a:p>
            <a:r>
              <a:rPr lang="en-US" sz="1600" dirty="0"/>
              <a:t>If you established a goal of membership growth, maybe include a graph to track membership revenue over time (example here)</a:t>
            </a:r>
          </a:p>
          <a:p>
            <a:endParaRPr lang="en-US" sz="1600" dirty="0"/>
          </a:p>
          <a:p>
            <a:r>
              <a:rPr lang="en-US" sz="1600" dirty="0"/>
              <a:t>Use charts, colors, graphs – whatever is simple to follow and easily catches your eye. </a:t>
            </a:r>
          </a:p>
        </p:txBody>
      </p:sp>
      <p:sp>
        <p:nvSpPr>
          <p:cNvPr id="4" name="Slide Number Placeholder 3"/>
          <p:cNvSpPr>
            <a:spLocks noGrp="1"/>
          </p:cNvSpPr>
          <p:nvPr>
            <p:ph type="sldNum" sz="quarter" idx="5"/>
          </p:nvPr>
        </p:nvSpPr>
        <p:spPr/>
        <p:txBody>
          <a:bodyPr/>
          <a:lstStyle/>
          <a:p>
            <a:fld id="{E4AF8281-9D46-4591-9D5C-F3926BB3F207}" type="slidenum">
              <a:rPr lang="en-US" smtClean="0"/>
              <a:t>19</a:t>
            </a:fld>
            <a:endParaRPr lang="en-US"/>
          </a:p>
        </p:txBody>
      </p:sp>
    </p:spTree>
    <p:extLst>
      <p:ext uri="{BB962C8B-B14F-4D97-AF65-F5344CB8AC3E}">
        <p14:creationId xmlns:p14="http://schemas.microsoft.com/office/powerpoint/2010/main" val="25172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56">
              <a:defRPr/>
            </a:pPr>
            <a:r>
              <a:rPr lang="en-US" sz="1600" dirty="0"/>
              <a:t>Who am I?</a:t>
            </a:r>
          </a:p>
          <a:p>
            <a:pPr defTabSz="931956">
              <a:defRPr/>
            </a:pPr>
            <a:endParaRPr lang="en-US" sz="1600" dirty="0"/>
          </a:p>
          <a:p>
            <a:pPr defTabSz="931956">
              <a:defRPr/>
            </a:pPr>
            <a:r>
              <a:rPr lang="en-US" sz="1600" dirty="0"/>
              <a:t>My name is Karin Sladek</a:t>
            </a:r>
          </a:p>
          <a:p>
            <a:pPr defTabSz="931956">
              <a:defRPr/>
            </a:pPr>
            <a:endParaRPr lang="en-US" sz="1600" dirty="0"/>
          </a:p>
          <a:p>
            <a:pPr defTabSz="931956">
              <a:defRPr/>
            </a:pPr>
            <a:r>
              <a:rPr lang="en-US" sz="1600" dirty="0"/>
              <a:t>Primary job is mother to a 3 year old </a:t>
            </a:r>
          </a:p>
          <a:p>
            <a:pPr defTabSz="931956">
              <a:defRPr/>
            </a:pPr>
            <a:r>
              <a:rPr lang="en-US" sz="1600" dirty="0"/>
              <a:t>My paying job is CFO of Georgetown Health Foundation</a:t>
            </a:r>
          </a:p>
          <a:p>
            <a:pPr defTabSz="931956">
              <a:defRPr/>
            </a:pPr>
            <a:r>
              <a:rPr lang="en-US" sz="1600" dirty="0"/>
              <a:t>Worked as an auditor for 11 years before I finally kicked the habit.  First with Deloitte and then with Maxwell Locke &amp; Ritter, a local firm here in Austin area</a:t>
            </a:r>
          </a:p>
          <a:p>
            <a:pPr defTabSz="931956">
              <a:defRPr/>
            </a:pPr>
            <a:endParaRPr lang="en-US" dirty="0"/>
          </a:p>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2</a:t>
            </a:fld>
            <a:endParaRPr lang="en-US"/>
          </a:p>
        </p:txBody>
      </p:sp>
    </p:spTree>
    <p:extLst>
      <p:ext uri="{BB962C8B-B14F-4D97-AF65-F5344CB8AC3E}">
        <p14:creationId xmlns:p14="http://schemas.microsoft.com/office/powerpoint/2010/main" val="212620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RECAP</a:t>
            </a:r>
          </a:p>
          <a:p>
            <a:endParaRPr lang="en-US" sz="1600" dirty="0"/>
          </a:p>
          <a:p>
            <a:r>
              <a:rPr lang="en-US" sz="1600" dirty="0"/>
              <a:t>As a Chamber of Commerce board member, it primarily means you have the responsibility to do 3 things:</a:t>
            </a:r>
          </a:p>
          <a:p>
            <a:endParaRPr lang="en-US" sz="1600" dirty="0"/>
          </a:p>
          <a:p>
            <a:pPr marL="228600" indent="-228600">
              <a:buAutoNum type="arabicPeriod"/>
            </a:pPr>
            <a:r>
              <a:rPr lang="en-US" sz="1600" dirty="0"/>
              <a:t>Adopt an annual budget</a:t>
            </a:r>
          </a:p>
          <a:p>
            <a:pPr marL="228600" indent="-228600">
              <a:buAutoNum type="arabicPeriod"/>
            </a:pPr>
            <a:r>
              <a:rPr lang="en-US" sz="1600" dirty="0"/>
              <a:t>Ensure proper financial controls are in place</a:t>
            </a:r>
          </a:p>
          <a:p>
            <a:pPr marL="228600" indent="-228600">
              <a:buAutoNum type="arabicPeriod"/>
            </a:pPr>
            <a:r>
              <a:rPr lang="en-US" sz="1600" dirty="0"/>
              <a:t>Monitor financial performance</a:t>
            </a:r>
          </a:p>
          <a:p>
            <a:endParaRPr lang="en-US" sz="1600" dirty="0"/>
          </a:p>
          <a:p>
            <a:r>
              <a:rPr lang="en-US" sz="1600" dirty="0"/>
              <a:t>Having these in place reduces risk to the Chamber and helps ensure there are adequate resources for the Chamber to fulfill its mission. </a:t>
            </a:r>
          </a:p>
          <a:p>
            <a:endParaRPr lang="en-US" sz="1600" dirty="0"/>
          </a:p>
        </p:txBody>
      </p:sp>
      <p:sp>
        <p:nvSpPr>
          <p:cNvPr id="4" name="Slide Number Placeholder 3"/>
          <p:cNvSpPr>
            <a:spLocks noGrp="1"/>
          </p:cNvSpPr>
          <p:nvPr>
            <p:ph type="sldNum" sz="quarter" idx="5"/>
          </p:nvPr>
        </p:nvSpPr>
        <p:spPr/>
        <p:txBody>
          <a:bodyPr/>
          <a:lstStyle/>
          <a:p>
            <a:fld id="{E4AF8281-9D46-4591-9D5C-F3926BB3F207}" type="slidenum">
              <a:rPr lang="en-US" smtClean="0"/>
              <a:t>20</a:t>
            </a:fld>
            <a:endParaRPr lang="en-US"/>
          </a:p>
        </p:txBody>
      </p:sp>
    </p:spTree>
    <p:extLst>
      <p:ext uri="{BB962C8B-B14F-4D97-AF65-F5344CB8AC3E}">
        <p14:creationId xmlns:p14="http://schemas.microsoft.com/office/powerpoint/2010/main" val="368002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you for allowing me to be part of your day.  </a:t>
            </a:r>
          </a:p>
          <a:p>
            <a:endParaRPr lang="en-US" sz="1600" dirty="0"/>
          </a:p>
          <a:p>
            <a:r>
              <a:rPr lang="en-US" sz="1600" dirty="0"/>
              <a:t>I will be around for most of the afternoon and am happy to answer any questions or troubleshoot specific scenarios with you.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 out and provide the very best fiduciary oversight that you possibly can!  </a:t>
            </a:r>
          </a:p>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21</a:t>
            </a:fld>
            <a:endParaRPr lang="en-US"/>
          </a:p>
        </p:txBody>
      </p:sp>
    </p:spTree>
    <p:extLst>
      <p:ext uri="{BB962C8B-B14F-4D97-AF65-F5344CB8AC3E}">
        <p14:creationId xmlns:p14="http://schemas.microsoft.com/office/powerpoint/2010/main" val="319013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9"/>
              </a:spcBef>
              <a:buClr>
                <a:schemeClr val="accent1"/>
              </a:buClr>
              <a:buSzPct val="80000"/>
              <a:buFont typeface="Wingdings 3" charset="2"/>
              <a:buNone/>
            </a:pPr>
            <a:r>
              <a:rPr lang="en-US" sz="1400" dirty="0">
                <a:solidFill>
                  <a:schemeClr val="tx1">
                    <a:lumMod val="75000"/>
                    <a:lumOff val="25000"/>
                  </a:schemeClr>
                </a:solidFill>
              </a:rPr>
              <a:t>#1 - Understand the responsibilities of board chairs when it comes to finances (spoiler alert – board chairs, I’m sorry to tell you that you aren’t that special.  These are the same responsibilities that apply to all board members).</a:t>
            </a:r>
          </a:p>
          <a:p>
            <a:pPr>
              <a:spcBef>
                <a:spcPts val="1019"/>
              </a:spcBef>
              <a:buClr>
                <a:schemeClr val="accent1"/>
              </a:buClr>
              <a:buSzPct val="80000"/>
              <a:buFont typeface="Wingdings 3" charset="2"/>
              <a:buNone/>
            </a:pPr>
            <a:r>
              <a:rPr lang="en-US" sz="1400" dirty="0">
                <a:solidFill>
                  <a:schemeClr val="tx1">
                    <a:lumMod val="75000"/>
                    <a:lumOff val="25000"/>
                  </a:schemeClr>
                </a:solidFill>
              </a:rPr>
              <a:t>#2 – Share some best practices and examples</a:t>
            </a:r>
          </a:p>
          <a:p>
            <a:pPr>
              <a:spcBef>
                <a:spcPts val="1019"/>
              </a:spcBef>
              <a:buClr>
                <a:schemeClr val="accent1"/>
              </a:buClr>
              <a:buSzPct val="80000"/>
              <a:buFont typeface="Wingdings 3" charset="2"/>
              <a:buNone/>
            </a:pPr>
            <a:endParaRPr lang="en-US" sz="1400" dirty="0">
              <a:solidFill>
                <a:schemeClr val="tx1">
                  <a:lumMod val="75000"/>
                  <a:lumOff val="25000"/>
                </a:schemeClr>
              </a:solidFill>
            </a:endParaRPr>
          </a:p>
          <a:p>
            <a:pPr>
              <a:spcBef>
                <a:spcPts val="1019"/>
              </a:spcBef>
              <a:buClr>
                <a:schemeClr val="accent1"/>
              </a:buClr>
              <a:buSzPct val="80000"/>
              <a:buFont typeface="Wingdings 3" charset="2"/>
              <a:buNone/>
            </a:pPr>
            <a:r>
              <a:rPr lang="en-US" sz="1400" dirty="0">
                <a:solidFill>
                  <a:schemeClr val="tx1">
                    <a:lumMod val="75000"/>
                    <a:lumOff val="25000"/>
                  </a:schemeClr>
                </a:solidFill>
              </a:rPr>
              <a:t>Typical saying:  Knowledge = Power.  Knowledge also = Comfort. </a:t>
            </a:r>
          </a:p>
          <a:p>
            <a:pPr>
              <a:spcBef>
                <a:spcPts val="1019"/>
              </a:spcBef>
              <a:buClr>
                <a:schemeClr val="accent1"/>
              </a:buClr>
              <a:buSzPct val="80000"/>
              <a:buFont typeface="Wingdings 3" charset="2"/>
              <a:buNone/>
            </a:pPr>
            <a:endParaRPr lang="en-US" sz="1400" dirty="0">
              <a:solidFill>
                <a:schemeClr val="tx1">
                  <a:lumMod val="75000"/>
                  <a:lumOff val="25000"/>
                </a:schemeClr>
              </a:solidFill>
            </a:endParaRPr>
          </a:p>
          <a:p>
            <a:pPr>
              <a:spcBef>
                <a:spcPts val="1019"/>
              </a:spcBef>
              <a:buClr>
                <a:schemeClr val="accent1"/>
              </a:buClr>
              <a:buSzPct val="80000"/>
              <a:buFont typeface="Wingdings 3" charset="2"/>
              <a:buNone/>
            </a:pPr>
            <a:r>
              <a:rPr lang="en-US" sz="1400" dirty="0">
                <a:solidFill>
                  <a:schemeClr val="tx1">
                    <a:lumMod val="75000"/>
                    <a:lumOff val="25000"/>
                  </a:schemeClr>
                </a:solidFill>
              </a:rPr>
              <a:t>Financials don’t have to be intimidating</a:t>
            </a:r>
          </a:p>
          <a:p>
            <a:pPr marL="0" marR="0" lvl="0" indent="0" algn="l" defTabSz="914400" rtl="0" eaLnBrk="1" fontAlgn="auto" latinLnBrk="0" hangingPunct="1">
              <a:lnSpc>
                <a:spcPct val="100000"/>
              </a:lnSpc>
              <a:spcBef>
                <a:spcPts val="1019"/>
              </a:spcBef>
              <a:spcAft>
                <a:spcPts val="0"/>
              </a:spcAft>
              <a:buClr>
                <a:schemeClr val="accent1"/>
              </a:buClr>
              <a:buSzPct val="80000"/>
              <a:buFont typeface="Wingdings 3" charset="2"/>
              <a:buNone/>
              <a:tabLst/>
              <a:defRPr/>
            </a:pPr>
            <a:r>
              <a:rPr lang="en-US" sz="1400" dirty="0">
                <a:solidFill>
                  <a:schemeClr val="tx1">
                    <a:lumMod val="75000"/>
                    <a:lumOff val="25000"/>
                  </a:schemeClr>
                </a:solidFill>
              </a:rPr>
              <a:t>I have found that the situations at work where I feel most anxious are those in which there is something I don’t understand.  Depending on your background, you may be totally comfortable with financials, or completely terrified. My goal today is to hopefully remove a bit of that anxiety.   </a:t>
            </a:r>
          </a:p>
          <a:p>
            <a:pPr>
              <a:spcBef>
                <a:spcPts val="1019"/>
              </a:spcBef>
              <a:buClr>
                <a:schemeClr val="accent1"/>
              </a:buClr>
              <a:buSzPct val="80000"/>
              <a:buFont typeface="Wingdings 3" charset="2"/>
              <a:buChar char=""/>
            </a:pPr>
            <a:endParaRPr lang="en-US" dirty="0">
              <a:solidFill>
                <a:schemeClr val="tx1">
                  <a:lumMod val="75000"/>
                  <a:lumOff val="25000"/>
                </a:schemeClr>
              </a:solidFill>
            </a:endParaRPr>
          </a:p>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3</a:t>
            </a:fld>
            <a:endParaRPr lang="en-US"/>
          </a:p>
        </p:txBody>
      </p:sp>
    </p:spTree>
    <p:extLst>
      <p:ext uri="{BB962C8B-B14F-4D97-AF65-F5344CB8AC3E}">
        <p14:creationId xmlns:p14="http://schemas.microsoft.com/office/powerpoint/2010/main" val="132323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56">
              <a:defRPr/>
            </a:pPr>
            <a:r>
              <a:rPr lang="en-US" sz="1600" dirty="0"/>
              <a:t>Finances are integral to the overall mission &amp; vision and strategic direction of an organization. </a:t>
            </a:r>
          </a:p>
          <a:p>
            <a:pPr defTabSz="931956">
              <a:defRPr/>
            </a:pPr>
            <a:endParaRPr lang="en-US" sz="1600" dirty="0"/>
          </a:p>
          <a:p>
            <a:pPr defTabSz="931956">
              <a:defRPr/>
            </a:pPr>
            <a:r>
              <a:rPr lang="en-US" sz="1600" dirty="0"/>
              <a:t>That strategic plan you put so much thought and effort into won’t mean anything if you don’t have any money.  </a:t>
            </a:r>
          </a:p>
          <a:p>
            <a:pPr defTabSz="931956">
              <a:defRPr/>
            </a:pPr>
            <a:endParaRPr lang="en-US" sz="1600" dirty="0"/>
          </a:p>
          <a:p>
            <a:pPr defTabSz="931956">
              <a:defRPr/>
            </a:pPr>
            <a:r>
              <a:rPr lang="en-US" sz="1600" dirty="0"/>
              <a:t>Bus</a:t>
            </a:r>
          </a:p>
          <a:p>
            <a:pPr defTabSz="931956">
              <a:defRPr/>
            </a:pPr>
            <a:r>
              <a:rPr lang="en-US" sz="1600" dirty="0"/>
              <a:t>I’m sure you have heard the saying “make sure you have the right people on the bus”.  </a:t>
            </a:r>
          </a:p>
          <a:p>
            <a:pPr defTabSz="931956">
              <a:defRPr/>
            </a:pPr>
            <a:r>
              <a:rPr lang="en-US" sz="1600" dirty="0"/>
              <a:t>All the right people can be on the bus, but they’ll just be sitting there if you don’t have any capital to propel the bus forward.  Money is the fuel in the tank. </a:t>
            </a:r>
          </a:p>
          <a:p>
            <a:endParaRPr lang="en-US" dirty="0"/>
          </a:p>
        </p:txBody>
      </p:sp>
      <p:sp>
        <p:nvSpPr>
          <p:cNvPr id="4" name="Slide Number Placeholder 3"/>
          <p:cNvSpPr>
            <a:spLocks noGrp="1"/>
          </p:cNvSpPr>
          <p:nvPr>
            <p:ph type="sldNum" sz="quarter" idx="5"/>
          </p:nvPr>
        </p:nvSpPr>
        <p:spPr/>
        <p:txBody>
          <a:bodyPr/>
          <a:lstStyle/>
          <a:p>
            <a:fld id="{E4AF8281-9D46-4591-9D5C-F3926BB3F207}" type="slidenum">
              <a:rPr lang="en-US" smtClean="0"/>
              <a:t>4</a:t>
            </a:fld>
            <a:endParaRPr lang="en-US"/>
          </a:p>
        </p:txBody>
      </p:sp>
    </p:spTree>
    <p:extLst>
      <p:ext uri="{BB962C8B-B14F-4D97-AF65-F5344CB8AC3E}">
        <p14:creationId xmlns:p14="http://schemas.microsoft.com/office/powerpoint/2010/main" val="369447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Say 2x w/ pause:  </a:t>
            </a:r>
          </a:p>
          <a:p>
            <a:endParaRPr lang="en-US" sz="1600" dirty="0"/>
          </a:p>
          <a:p>
            <a:r>
              <a:rPr lang="en-US" sz="1600" dirty="0"/>
              <a:t>Provide Fiduciary Oversight</a:t>
            </a:r>
          </a:p>
          <a:p>
            <a:endParaRPr lang="en-US" sz="1600" dirty="0"/>
          </a:p>
          <a:p>
            <a:r>
              <a:rPr lang="en-US" sz="1600" dirty="0"/>
              <a:t>What does it mean to provide fiduciary oversight? </a:t>
            </a:r>
          </a:p>
        </p:txBody>
      </p:sp>
      <p:sp>
        <p:nvSpPr>
          <p:cNvPr id="4" name="Slide Number Placeholder 3"/>
          <p:cNvSpPr>
            <a:spLocks noGrp="1"/>
          </p:cNvSpPr>
          <p:nvPr>
            <p:ph type="sldNum" sz="quarter" idx="5"/>
          </p:nvPr>
        </p:nvSpPr>
        <p:spPr/>
        <p:txBody>
          <a:bodyPr/>
          <a:lstStyle/>
          <a:p>
            <a:fld id="{E4AF8281-9D46-4591-9D5C-F3926BB3F207}" type="slidenum">
              <a:rPr lang="en-US" smtClean="0"/>
              <a:t>5</a:t>
            </a:fld>
            <a:endParaRPr lang="en-US"/>
          </a:p>
        </p:txBody>
      </p:sp>
    </p:spTree>
    <p:extLst>
      <p:ext uri="{BB962C8B-B14F-4D97-AF65-F5344CB8AC3E}">
        <p14:creationId xmlns:p14="http://schemas.microsoft.com/office/powerpoint/2010/main" val="67741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First we need to understand the definition of a fiduciary.  You’ve likely heard this term, but what does it really mean in the context of the Chamber?</a:t>
            </a:r>
          </a:p>
        </p:txBody>
      </p:sp>
      <p:sp>
        <p:nvSpPr>
          <p:cNvPr id="4" name="Slide Number Placeholder 3"/>
          <p:cNvSpPr>
            <a:spLocks noGrp="1"/>
          </p:cNvSpPr>
          <p:nvPr>
            <p:ph type="sldNum" sz="quarter" idx="5"/>
          </p:nvPr>
        </p:nvSpPr>
        <p:spPr/>
        <p:txBody>
          <a:bodyPr/>
          <a:lstStyle/>
          <a:p>
            <a:fld id="{E4AF8281-9D46-4591-9D5C-F3926BB3F207}" type="slidenum">
              <a:rPr lang="en-US" smtClean="0"/>
              <a:t>6</a:t>
            </a:fld>
            <a:endParaRPr lang="en-US"/>
          </a:p>
        </p:txBody>
      </p:sp>
    </p:spTree>
    <p:extLst>
      <p:ext uri="{BB962C8B-B14F-4D97-AF65-F5344CB8AC3E}">
        <p14:creationId xmlns:p14="http://schemas.microsoft.com/office/powerpoint/2010/main" val="23354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a Chamber of Commerce board member, it primarily means you have the responsibility to do 3 things:</a:t>
            </a:r>
          </a:p>
          <a:p>
            <a:pPr marL="228600" indent="-228600">
              <a:buAutoNum type="arabicPeriod"/>
            </a:pPr>
            <a:r>
              <a:rPr lang="en-US" sz="1600" dirty="0"/>
              <a:t>Adopt an annual budget</a:t>
            </a:r>
          </a:p>
          <a:p>
            <a:pPr marL="228600" indent="-228600">
              <a:buAutoNum type="arabicPeriod"/>
            </a:pPr>
            <a:r>
              <a:rPr lang="en-US" sz="1600" dirty="0"/>
              <a:t>Ensure proper financial controls are in place</a:t>
            </a:r>
          </a:p>
          <a:p>
            <a:pPr marL="228600" indent="-228600">
              <a:buAutoNum type="arabicPeriod"/>
            </a:pPr>
            <a:r>
              <a:rPr lang="en-US" sz="1600" dirty="0"/>
              <a:t>Monitor financial performance</a:t>
            </a:r>
          </a:p>
          <a:p>
            <a:endParaRPr lang="en-US" sz="1600" dirty="0"/>
          </a:p>
          <a:p>
            <a:r>
              <a:rPr lang="en-US" sz="1600" dirty="0"/>
              <a:t>Having these things in place, reduces risk to the Chamber and helps ensure there are adequate resources for the Chamber to fulfill its mission. </a:t>
            </a:r>
          </a:p>
          <a:p>
            <a:endParaRPr lang="en-US" sz="1600" dirty="0"/>
          </a:p>
          <a:p>
            <a:r>
              <a:rPr lang="en-US" sz="1600" dirty="0"/>
              <a:t>The remainder of presentation will dive into each of these 3 responsibilities</a:t>
            </a:r>
          </a:p>
        </p:txBody>
      </p:sp>
      <p:sp>
        <p:nvSpPr>
          <p:cNvPr id="4" name="Slide Number Placeholder 3"/>
          <p:cNvSpPr>
            <a:spLocks noGrp="1"/>
          </p:cNvSpPr>
          <p:nvPr>
            <p:ph type="sldNum" sz="quarter" idx="5"/>
          </p:nvPr>
        </p:nvSpPr>
        <p:spPr/>
        <p:txBody>
          <a:bodyPr/>
          <a:lstStyle/>
          <a:p>
            <a:fld id="{E4AF8281-9D46-4591-9D5C-F3926BB3F207}" type="slidenum">
              <a:rPr lang="en-US" smtClean="0"/>
              <a:t>7</a:t>
            </a:fld>
            <a:endParaRPr lang="en-US"/>
          </a:p>
        </p:txBody>
      </p:sp>
    </p:spTree>
    <p:extLst>
      <p:ext uri="{BB962C8B-B14F-4D97-AF65-F5344CB8AC3E}">
        <p14:creationId xmlns:p14="http://schemas.microsoft.com/office/powerpoint/2010/main" val="79616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368300"/>
            <a:ext cx="5580062" cy="3138488"/>
          </a:xfrm>
        </p:spPr>
      </p:sp>
      <p:sp>
        <p:nvSpPr>
          <p:cNvPr id="3" name="Notes Placeholder 2"/>
          <p:cNvSpPr>
            <a:spLocks noGrp="1"/>
          </p:cNvSpPr>
          <p:nvPr>
            <p:ph type="body" idx="1"/>
          </p:nvPr>
        </p:nvSpPr>
        <p:spPr>
          <a:xfrm>
            <a:off x="324853" y="3740730"/>
            <a:ext cx="6292515" cy="5391238"/>
          </a:xfrm>
        </p:spPr>
        <p:txBody>
          <a:bodyPr/>
          <a:lstStyle/>
          <a:p>
            <a:r>
              <a:rPr lang="en-US" sz="1400" dirty="0"/>
              <a:t>Fiduciary Responsibility #1 – Adopt an annual budget</a:t>
            </a:r>
          </a:p>
          <a:p>
            <a:endParaRPr lang="en-US" sz="1400" dirty="0"/>
          </a:p>
          <a:p>
            <a:r>
              <a:rPr lang="en-US" sz="1400" dirty="0"/>
              <a:t>Note – this doesn’t say CREATE an annual budget.  </a:t>
            </a:r>
          </a:p>
          <a:p>
            <a:pPr marL="285750" indent="-285750">
              <a:buFont typeface="Arial" panose="020B0604020202020204" pitchFamily="34" charset="0"/>
              <a:buChar char="•"/>
            </a:pPr>
            <a:r>
              <a:rPr lang="en-US" sz="1400" dirty="0"/>
              <a:t>role of the CEO and staff.  </a:t>
            </a:r>
          </a:p>
          <a:p>
            <a:pPr marL="285750" indent="-285750">
              <a:buFont typeface="Arial" panose="020B0604020202020204" pitchFamily="34" charset="0"/>
              <a:buChar char="•"/>
            </a:pPr>
            <a:r>
              <a:rPr lang="en-US" sz="1400" dirty="0"/>
              <a:t>Be careful not to step into management role where you are effectively voting to approve something that you created. </a:t>
            </a:r>
          </a:p>
          <a:p>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Make sure you understand what is in the numbers. </a:t>
            </a:r>
          </a:p>
          <a:p>
            <a:pPr marL="742950" lvl="1" indent="-285750">
              <a:buFont typeface="Arial" panose="020B0604020202020204" pitchFamily="34" charset="0"/>
              <a:buChar char="•"/>
            </a:pPr>
            <a:r>
              <a:rPr lang="en-US" sz="1400" dirty="0"/>
              <a:t>The #1 thing you need to do is ASK QUESTIONS.  Questions show that you care! </a:t>
            </a:r>
          </a:p>
          <a:p>
            <a:pPr marL="285750" indent="-285750">
              <a:buFont typeface="Arial" panose="020B0604020202020204" pitchFamily="34" charset="0"/>
              <a:buChar char="•"/>
            </a:pPr>
            <a:r>
              <a:rPr lang="en-US" sz="1400" dirty="0"/>
              <a:t>Is the budget consistent with strategic plan?</a:t>
            </a:r>
          </a:p>
          <a:p>
            <a:pPr marL="285750" indent="-285750">
              <a:buFont typeface="Arial" panose="020B0604020202020204" pitchFamily="34" charset="0"/>
              <a:buChar char="•"/>
            </a:pPr>
            <a:r>
              <a:rPr lang="en-US" sz="1400" dirty="0"/>
              <a:t>What is the bottom line?   Are we expecting to make a profit, break even or incur a loss?  </a:t>
            </a:r>
          </a:p>
          <a:p>
            <a:pPr marL="742950" lvl="1" indent="-285750">
              <a:buFont typeface="Arial" panose="020B0604020202020204" pitchFamily="34" charset="0"/>
              <a:buChar char="•"/>
            </a:pPr>
            <a:r>
              <a:rPr lang="en-US" sz="1400" dirty="0"/>
              <a:t>Side note on deficit budgets.  We all have a bias against deficit budgets, but there are some situations where it may make sense.  If you do adopt a deficit budget, understand that you will be using reserve funds to cover your expenses.  This is not a sustainable approach.  </a:t>
            </a:r>
          </a:p>
          <a:p>
            <a:pPr marL="285750" indent="-285750">
              <a:buFont typeface="Arial" panose="020B0604020202020204" pitchFamily="34" charset="0"/>
              <a:buChar char="•"/>
            </a:pPr>
            <a:r>
              <a:rPr lang="en-US" sz="1400" dirty="0"/>
              <a:t>Is cash flow projected to be adequate?  Depending on your organization’s method of accounting, you may have expenses that are non-cash, such as depreciation expense.  </a:t>
            </a:r>
          </a:p>
          <a:p>
            <a:pPr marL="285750" indent="-285750">
              <a:buFont typeface="Arial" panose="020B0604020202020204" pitchFamily="34" charset="0"/>
              <a:buChar char="•"/>
            </a:pPr>
            <a:r>
              <a:rPr lang="en-US" sz="1400" dirty="0"/>
              <a:t>Does the organization have sufficient reserves?</a:t>
            </a:r>
          </a:p>
          <a:p>
            <a:pPr marL="757215" lvl="1" indent="-291236">
              <a:buFont typeface="Arial" panose="020B0604020202020204" pitchFamily="34" charset="0"/>
              <a:buChar char="•"/>
            </a:pPr>
            <a:r>
              <a:rPr lang="en-US" sz="1400" dirty="0"/>
              <a:t>Best practice – at least 3 months operating expenses</a:t>
            </a:r>
          </a:p>
          <a:p>
            <a:pPr marL="757215" lvl="1" indent="-291236">
              <a:buFont typeface="Arial" panose="020B0604020202020204" pitchFamily="34" charset="0"/>
              <a:buChar char="•"/>
            </a:pPr>
            <a:r>
              <a:rPr lang="en-US" sz="1400" dirty="0"/>
              <a:t>If not, budget to build this up over time </a:t>
            </a:r>
          </a:p>
          <a:p>
            <a:endParaRPr lang="en-US" sz="1400" dirty="0"/>
          </a:p>
        </p:txBody>
      </p:sp>
      <p:sp>
        <p:nvSpPr>
          <p:cNvPr id="4" name="Slide Number Placeholder 3"/>
          <p:cNvSpPr>
            <a:spLocks noGrp="1"/>
          </p:cNvSpPr>
          <p:nvPr>
            <p:ph type="sldNum" sz="quarter" idx="5"/>
          </p:nvPr>
        </p:nvSpPr>
        <p:spPr/>
        <p:txBody>
          <a:bodyPr/>
          <a:lstStyle/>
          <a:p>
            <a:fld id="{E4AF8281-9D46-4591-9D5C-F3926BB3F207}" type="slidenum">
              <a:rPr lang="en-US" smtClean="0"/>
              <a:t>8</a:t>
            </a:fld>
            <a:endParaRPr lang="en-US"/>
          </a:p>
        </p:txBody>
      </p:sp>
    </p:spTree>
    <p:extLst>
      <p:ext uri="{BB962C8B-B14F-4D97-AF65-F5344CB8AC3E}">
        <p14:creationId xmlns:p14="http://schemas.microsoft.com/office/powerpoint/2010/main" val="355052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Once you adopt the budget, it’s not like you put it on the shelf and never look at it again.  The ongoing activity is monitoring performance against budget.  </a:t>
            </a:r>
          </a:p>
          <a:p>
            <a:pPr defTabSz="931956">
              <a:defRPr/>
            </a:pPr>
            <a:endParaRPr lang="en-US" sz="1600" dirty="0"/>
          </a:p>
          <a:p>
            <a:r>
              <a:rPr lang="en-US" sz="1600" dirty="0"/>
              <a:t>Are any specific programs/events underperforming? </a:t>
            </a:r>
          </a:p>
          <a:p>
            <a:r>
              <a:rPr lang="en-US" sz="1600" dirty="0"/>
              <a:t>Are programs / events self-sustaining?  </a:t>
            </a:r>
          </a:p>
          <a:p>
            <a:endParaRPr lang="en-US" sz="1600" dirty="0"/>
          </a:p>
          <a:p>
            <a:r>
              <a:rPr lang="en-US" sz="1600" dirty="0"/>
              <a:t>If answer is no, you may need to make some hard decisions about whether to continue these programs. </a:t>
            </a:r>
          </a:p>
        </p:txBody>
      </p:sp>
      <p:sp>
        <p:nvSpPr>
          <p:cNvPr id="4" name="Slide Number Placeholder 3"/>
          <p:cNvSpPr>
            <a:spLocks noGrp="1"/>
          </p:cNvSpPr>
          <p:nvPr>
            <p:ph type="sldNum" sz="quarter" idx="5"/>
          </p:nvPr>
        </p:nvSpPr>
        <p:spPr/>
        <p:txBody>
          <a:bodyPr/>
          <a:lstStyle/>
          <a:p>
            <a:fld id="{E4AF8281-9D46-4591-9D5C-F3926BB3F207}" type="slidenum">
              <a:rPr lang="en-US" smtClean="0"/>
              <a:t>9</a:t>
            </a:fld>
            <a:endParaRPr lang="en-US"/>
          </a:p>
        </p:txBody>
      </p:sp>
    </p:spTree>
    <p:extLst>
      <p:ext uri="{BB962C8B-B14F-4D97-AF65-F5344CB8AC3E}">
        <p14:creationId xmlns:p14="http://schemas.microsoft.com/office/powerpoint/2010/main" val="209115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216361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28835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865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226232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204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28614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3823392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295021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59849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78F5E1-036D-4092-AC89-6939D1EE2A2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182320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78F5E1-036D-4092-AC89-6939D1EE2A2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132876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78F5E1-036D-4092-AC89-6939D1EE2A26}"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159293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8F5E1-036D-4092-AC89-6939D1EE2A26}"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140495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8F5E1-036D-4092-AC89-6939D1EE2A26}"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394876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78F5E1-036D-4092-AC89-6939D1EE2A2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39782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78F5E1-036D-4092-AC89-6939D1EE2A2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D56A-E274-4DEE-9497-457B0F39395F}" type="slidenum">
              <a:rPr lang="en-US" smtClean="0"/>
              <a:t>‹#›</a:t>
            </a:fld>
            <a:endParaRPr lang="en-US"/>
          </a:p>
        </p:txBody>
      </p:sp>
    </p:spTree>
    <p:extLst>
      <p:ext uri="{BB962C8B-B14F-4D97-AF65-F5344CB8AC3E}">
        <p14:creationId xmlns:p14="http://schemas.microsoft.com/office/powerpoint/2010/main" val="196031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78F5E1-036D-4092-AC89-6939D1EE2A26}" type="datetimeFigureOut">
              <a:rPr lang="en-US" smtClean="0"/>
              <a:t>10/25/2023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5BD56A-E274-4DEE-9497-457B0F39395F}" type="slidenum">
              <a:rPr lang="en-US" smtClean="0"/>
              <a:t>‹#›</a:t>
            </a:fld>
            <a:endParaRPr lang="en-US"/>
          </a:p>
        </p:txBody>
      </p:sp>
    </p:spTree>
    <p:extLst>
      <p:ext uri="{BB962C8B-B14F-4D97-AF65-F5344CB8AC3E}">
        <p14:creationId xmlns:p14="http://schemas.microsoft.com/office/powerpoint/2010/main" val="175661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karin@gthf.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Shape 3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5F2CEBC-7BA6-1E98-91DC-CFE106BE05D8}"/>
              </a:ext>
            </a:extLst>
          </p:cNvPr>
          <p:cNvSpPr txBox="1"/>
          <p:nvPr/>
        </p:nvSpPr>
        <p:spPr>
          <a:xfrm>
            <a:off x="6116084" y="609601"/>
            <a:ext cx="5511296" cy="5175624"/>
          </a:xfrm>
          <a:prstGeom prst="rect">
            <a:avLst/>
          </a:prstGeom>
        </p:spPr>
        <p:txBody>
          <a:bodyPr vert="horz" lIns="91440" tIns="45720" rIns="91440" bIns="45720" rtlCol="0" anchor="ctr">
            <a:normAutofit/>
          </a:bodyPr>
          <a:lstStyle/>
          <a:p>
            <a:pPr>
              <a:spcBef>
                <a:spcPts val="1000"/>
              </a:spcBef>
              <a:buClr>
                <a:schemeClr val="accent1"/>
              </a:buClr>
              <a:buSzPct val="80000"/>
            </a:pPr>
            <a:r>
              <a:rPr lang="en-US" sz="3200" dirty="0">
                <a:solidFill>
                  <a:srgbClr val="FFFFFF"/>
                </a:solidFill>
              </a:rPr>
              <a:t> FINANCES: </a:t>
            </a:r>
          </a:p>
          <a:p>
            <a:pPr>
              <a:spcBef>
                <a:spcPts val="1000"/>
              </a:spcBef>
              <a:buClr>
                <a:schemeClr val="accent1"/>
              </a:buClr>
              <a:buSzPct val="80000"/>
            </a:pPr>
            <a:r>
              <a:rPr lang="en-US" sz="3200" dirty="0">
                <a:solidFill>
                  <a:srgbClr val="FFFFFF"/>
                </a:solidFill>
              </a:rPr>
              <a:t> ROLES &amp; RESPONSIBILITIES</a:t>
            </a:r>
          </a:p>
          <a:p>
            <a:pPr>
              <a:spcBef>
                <a:spcPts val="1000"/>
              </a:spcBef>
              <a:buClr>
                <a:schemeClr val="accent1"/>
              </a:buClr>
              <a:buSzPct val="80000"/>
            </a:pPr>
            <a:r>
              <a:rPr lang="en-US" dirty="0">
                <a:solidFill>
                  <a:srgbClr val="FFFFFF"/>
                </a:solidFill>
              </a:rPr>
              <a:t>  (a hopefully un-boring presentation)</a:t>
            </a:r>
          </a:p>
          <a:p>
            <a:pPr>
              <a:spcBef>
                <a:spcPts val="1000"/>
              </a:spcBef>
              <a:buClr>
                <a:schemeClr val="accent1"/>
              </a:buClr>
              <a:buSzPct val="80000"/>
              <a:buFont typeface="Wingdings 3" charset="2"/>
              <a:buChar char=""/>
            </a:pPr>
            <a:endParaRPr lang="en-US" dirty="0">
              <a:solidFill>
                <a:srgbClr val="FFFFFF"/>
              </a:solidFill>
            </a:endParaRPr>
          </a:p>
          <a:p>
            <a:pPr>
              <a:spcBef>
                <a:spcPts val="1000"/>
              </a:spcBef>
              <a:buClr>
                <a:schemeClr val="accent1"/>
              </a:buClr>
              <a:buSzPct val="80000"/>
              <a:buFont typeface="Wingdings 3" charset="2"/>
              <a:buChar char=""/>
            </a:pPr>
            <a:endParaRPr lang="en-US" dirty="0">
              <a:solidFill>
                <a:srgbClr val="FFFFFF"/>
              </a:solidFill>
            </a:endParaRPr>
          </a:p>
          <a:p>
            <a:pPr>
              <a:spcBef>
                <a:spcPts val="1000"/>
              </a:spcBef>
              <a:buClr>
                <a:schemeClr val="accent1"/>
              </a:buClr>
              <a:buSzPct val="80000"/>
              <a:buFont typeface="Wingdings 3" charset="2"/>
              <a:buChar char=""/>
            </a:pPr>
            <a:endParaRPr lang="en-US" dirty="0">
              <a:solidFill>
                <a:srgbClr val="FFFFFF"/>
              </a:solidFill>
            </a:endParaRPr>
          </a:p>
          <a:p>
            <a:pPr>
              <a:spcBef>
                <a:spcPts val="1000"/>
              </a:spcBef>
              <a:buClr>
                <a:schemeClr val="accent1"/>
              </a:buClr>
              <a:buSzPct val="80000"/>
            </a:pPr>
            <a:r>
              <a:rPr lang="en-US" dirty="0">
                <a:solidFill>
                  <a:srgbClr val="FFFFFF"/>
                </a:solidFill>
              </a:rPr>
              <a:t>Texas Chamber of Commerce Executives</a:t>
            </a:r>
          </a:p>
          <a:p>
            <a:pPr>
              <a:spcBef>
                <a:spcPts val="1000"/>
              </a:spcBef>
              <a:buClr>
                <a:schemeClr val="accent1"/>
              </a:buClr>
              <a:buSzPct val="80000"/>
            </a:pPr>
            <a:r>
              <a:rPr lang="en-US" dirty="0">
                <a:solidFill>
                  <a:srgbClr val="FFFFFF"/>
                </a:solidFill>
              </a:rPr>
              <a:t>Board Chair Conference</a:t>
            </a:r>
          </a:p>
          <a:p>
            <a:pPr>
              <a:spcBef>
                <a:spcPts val="1000"/>
              </a:spcBef>
              <a:buClr>
                <a:schemeClr val="accent1"/>
              </a:buClr>
              <a:buSzPct val="80000"/>
            </a:pPr>
            <a:r>
              <a:rPr lang="en-US" dirty="0">
                <a:solidFill>
                  <a:srgbClr val="FFFFFF"/>
                </a:solidFill>
              </a:rPr>
              <a:t>October 26, 2023</a:t>
            </a:r>
          </a:p>
        </p:txBody>
      </p:sp>
    </p:spTree>
    <p:extLst>
      <p:ext uri="{BB962C8B-B14F-4D97-AF65-F5344CB8AC3E}">
        <p14:creationId xmlns:p14="http://schemas.microsoft.com/office/powerpoint/2010/main" val="2436784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E05FE-E2C5-F712-409E-D6272BCE53E3}"/>
              </a:ext>
            </a:extLst>
          </p:cNvPr>
          <p:cNvSpPr txBox="1"/>
          <p:nvPr/>
        </p:nvSpPr>
        <p:spPr>
          <a:xfrm>
            <a:off x="641268" y="2803934"/>
            <a:ext cx="9262753" cy="1754326"/>
          </a:xfrm>
          <a:prstGeom prst="rect">
            <a:avLst/>
          </a:prstGeom>
          <a:noFill/>
          <a:ln w="25400">
            <a:solidFill>
              <a:schemeClr val="tx2">
                <a:lumMod val="60000"/>
                <a:lumOff val="40000"/>
              </a:schemeClr>
            </a:solidFill>
          </a:ln>
        </p:spPr>
        <p:txBody>
          <a:bodyPr wrap="square" rtlCol="0">
            <a:spAutoFit/>
          </a:bodyPr>
          <a:lstStyle/>
          <a:p>
            <a:pPr marL="342900" indent="-342900">
              <a:buFont typeface="Arial" panose="020B0604020202020204" pitchFamily="34" charset="0"/>
              <a:buChar char="•"/>
            </a:pPr>
            <a:r>
              <a:rPr lang="en-US" sz="2400" dirty="0"/>
              <a:t>Conflict of interest policy</a:t>
            </a:r>
          </a:p>
          <a:p>
            <a:r>
              <a:rPr lang="en-US" sz="2400" dirty="0"/>
              <a:t>	</a:t>
            </a:r>
            <a:r>
              <a:rPr lang="en-US" sz="2000" dirty="0"/>
              <a:t>A conflict of interest is a situation where the benefits of an individual or a 	business are placed above the benefits to the organization.  </a:t>
            </a:r>
          </a:p>
          <a:p>
            <a:pPr marL="285750" indent="-285750">
              <a:buFont typeface="Arial" panose="020B0604020202020204" pitchFamily="34" charset="0"/>
              <a:buChar char="•"/>
            </a:pPr>
            <a:endParaRPr lang="en-US" sz="2000" dirty="0"/>
          </a:p>
          <a:p>
            <a:r>
              <a:rPr lang="en-US" sz="2000" dirty="0"/>
              <a:t>	Board members should take care to put the organization’s needs first.</a:t>
            </a:r>
          </a:p>
        </p:txBody>
      </p:sp>
      <p:sp>
        <p:nvSpPr>
          <p:cNvPr id="3" name="TextBox 2">
            <a:extLst>
              <a:ext uri="{FF2B5EF4-FFF2-40B4-BE49-F238E27FC236}">
                <a16:creationId xmlns:a16="http://schemas.microsoft.com/office/drawing/2014/main" id="{5CF3ED0D-E10E-4714-B0A1-24ED3A6DFE06}"/>
              </a:ext>
            </a:extLst>
          </p:cNvPr>
          <p:cNvSpPr txBox="1"/>
          <p:nvPr/>
        </p:nvSpPr>
        <p:spPr>
          <a:xfrm>
            <a:off x="320632" y="323101"/>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#2 – </a:t>
            </a:r>
          </a:p>
          <a:p>
            <a:r>
              <a:rPr lang="en-US" sz="2800" dirty="0">
                <a:solidFill>
                  <a:schemeClr val="accent2">
                    <a:lumMod val="75000"/>
                  </a:schemeClr>
                </a:solidFill>
              </a:rPr>
              <a:t>ENSURE PROPER FINANCIAL CONTROLS ARE IN PLACE</a:t>
            </a:r>
          </a:p>
        </p:txBody>
      </p:sp>
      <p:sp>
        <p:nvSpPr>
          <p:cNvPr id="4" name="TextBox 3">
            <a:extLst>
              <a:ext uri="{FF2B5EF4-FFF2-40B4-BE49-F238E27FC236}">
                <a16:creationId xmlns:a16="http://schemas.microsoft.com/office/drawing/2014/main" id="{4B1E1729-2FAD-4E50-7B8C-5C6767DF1298}"/>
              </a:ext>
            </a:extLst>
          </p:cNvPr>
          <p:cNvSpPr txBox="1"/>
          <p:nvPr/>
        </p:nvSpPr>
        <p:spPr>
          <a:xfrm>
            <a:off x="641268" y="1690062"/>
            <a:ext cx="9048998" cy="461665"/>
          </a:xfrm>
          <a:prstGeom prst="rect">
            <a:avLst/>
          </a:prstGeom>
          <a:noFill/>
        </p:spPr>
        <p:txBody>
          <a:bodyPr wrap="square" rtlCol="0">
            <a:spAutoFit/>
          </a:bodyPr>
          <a:lstStyle/>
          <a:p>
            <a:r>
              <a:rPr lang="en-US" sz="2400" dirty="0"/>
              <a:t>Appropriate financial controls mitigate risk of error and fraud. </a:t>
            </a:r>
          </a:p>
        </p:txBody>
      </p:sp>
      <p:sp>
        <p:nvSpPr>
          <p:cNvPr id="5" name="TextBox 4">
            <a:extLst>
              <a:ext uri="{FF2B5EF4-FFF2-40B4-BE49-F238E27FC236}">
                <a16:creationId xmlns:a16="http://schemas.microsoft.com/office/drawing/2014/main" id="{1A222D34-6888-F3F4-8D0F-F943D5D89750}"/>
              </a:ext>
            </a:extLst>
          </p:cNvPr>
          <p:cNvSpPr txBox="1"/>
          <p:nvPr/>
        </p:nvSpPr>
        <p:spPr>
          <a:xfrm>
            <a:off x="641268" y="5210468"/>
            <a:ext cx="10307781" cy="923330"/>
          </a:xfrm>
          <a:prstGeom prst="rect">
            <a:avLst/>
          </a:prstGeom>
          <a:noFill/>
        </p:spPr>
        <p:txBody>
          <a:bodyPr wrap="square" rtlCol="0">
            <a:spAutoFit/>
          </a:bodyPr>
          <a:lstStyle/>
          <a:p>
            <a:r>
              <a:rPr lang="en-US" u="sng" dirty="0"/>
              <a:t>Best Practices:</a:t>
            </a:r>
          </a:p>
          <a:p>
            <a:pPr marL="285750" indent="-285750">
              <a:buFont typeface="Arial" panose="020B0604020202020204" pitchFamily="34" charset="0"/>
              <a:buChar char="•"/>
            </a:pPr>
            <a:r>
              <a:rPr lang="en-US" dirty="0"/>
              <a:t>Have board members sign acknowledgement of conflict of interest policy annually</a:t>
            </a:r>
          </a:p>
          <a:p>
            <a:pPr marL="285750" indent="-285750">
              <a:buFont typeface="Arial" panose="020B0604020202020204" pitchFamily="34" charset="0"/>
              <a:buChar char="•"/>
            </a:pPr>
            <a:r>
              <a:rPr lang="en-US" dirty="0"/>
              <a:t>Include conflict of interest statement on every meeting agenda</a:t>
            </a:r>
          </a:p>
        </p:txBody>
      </p:sp>
    </p:spTree>
    <p:extLst>
      <p:ext uri="{BB962C8B-B14F-4D97-AF65-F5344CB8AC3E}">
        <p14:creationId xmlns:p14="http://schemas.microsoft.com/office/powerpoint/2010/main" val="156546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27BC7-CA8C-777D-4CC7-EF5C0869311A}"/>
              </a:ext>
            </a:extLst>
          </p:cNvPr>
          <p:cNvSpPr txBox="1"/>
          <p:nvPr/>
        </p:nvSpPr>
        <p:spPr>
          <a:xfrm>
            <a:off x="1429696" y="2099838"/>
            <a:ext cx="7350889" cy="3046988"/>
          </a:xfrm>
          <a:prstGeom prst="rect">
            <a:avLst/>
          </a:prstGeom>
          <a:noFill/>
          <a:ln w="25400">
            <a:solidFill>
              <a:schemeClr val="tx2">
                <a:lumMod val="60000"/>
                <a:lumOff val="40000"/>
              </a:schemeClr>
            </a:solidFill>
          </a:ln>
        </p:spPr>
        <p:txBody>
          <a:bodyPr wrap="square" rtlCol="0">
            <a:spAutoFit/>
          </a:bodyPr>
          <a:lstStyle/>
          <a:p>
            <a:pPr marL="285750" indent="-285750">
              <a:buFont typeface="Arial" panose="020B0604020202020204" pitchFamily="34" charset="0"/>
              <a:buChar char="•"/>
            </a:pPr>
            <a:r>
              <a:rPr lang="en-US" sz="2400" dirty="0"/>
              <a:t>Directors &amp; Officers (D&amp;O) insurance </a:t>
            </a:r>
          </a:p>
          <a:p>
            <a:endParaRPr lang="en-US" sz="2400" dirty="0"/>
          </a:p>
          <a:p>
            <a:pPr marL="285750" indent="-285750">
              <a:buFont typeface="Arial" panose="020B0604020202020204" pitchFamily="34" charset="0"/>
              <a:buChar char="•"/>
            </a:pPr>
            <a:r>
              <a:rPr lang="en-US" sz="2400" dirty="0"/>
              <a:t>Current on IRS Form 990</a:t>
            </a:r>
          </a:p>
          <a:p>
            <a:r>
              <a:rPr lang="en-US" sz="2400" dirty="0"/>
              <a:t> </a:t>
            </a:r>
          </a:p>
          <a:p>
            <a:pPr marL="285750" indent="-285750">
              <a:buFont typeface="Arial" panose="020B0604020202020204" pitchFamily="34" charset="0"/>
              <a:buChar char="•"/>
            </a:pPr>
            <a:r>
              <a:rPr lang="en-US" sz="2400" dirty="0"/>
              <a:t>Engage a 3</a:t>
            </a:r>
            <a:r>
              <a:rPr lang="en-US" sz="2400" baseline="30000" dirty="0"/>
              <a:t>rd</a:t>
            </a:r>
            <a:r>
              <a:rPr lang="en-US" sz="2400" dirty="0"/>
              <a:t> party auditor</a:t>
            </a:r>
          </a:p>
          <a:p>
            <a:pPr marL="742950" lvl="1" indent="-285750">
              <a:buFont typeface="Arial" panose="020B0604020202020204" pitchFamily="34" charset="0"/>
              <a:buChar char="•"/>
            </a:pPr>
            <a:r>
              <a:rPr lang="en-US" sz="2400" dirty="0"/>
              <a:t>Difference between review &amp; audit</a:t>
            </a:r>
          </a:p>
          <a:p>
            <a:pPr lvl="1"/>
            <a:endParaRPr lang="en-US" sz="2400" dirty="0"/>
          </a:p>
          <a:p>
            <a:pPr marL="285750" indent="-285750">
              <a:buFont typeface="Arial" panose="020B0604020202020204" pitchFamily="34" charset="0"/>
              <a:buChar char="•"/>
            </a:pPr>
            <a:r>
              <a:rPr lang="en-US" sz="2400" dirty="0"/>
              <a:t>Written accounting policies &amp; procedures</a:t>
            </a:r>
          </a:p>
        </p:txBody>
      </p:sp>
      <p:sp>
        <p:nvSpPr>
          <p:cNvPr id="3" name="TextBox 2">
            <a:extLst>
              <a:ext uri="{FF2B5EF4-FFF2-40B4-BE49-F238E27FC236}">
                <a16:creationId xmlns:a16="http://schemas.microsoft.com/office/drawing/2014/main" id="{A1798A02-2F1A-214A-341A-88B3671D0D4C}"/>
              </a:ext>
            </a:extLst>
          </p:cNvPr>
          <p:cNvSpPr txBox="1"/>
          <p:nvPr/>
        </p:nvSpPr>
        <p:spPr>
          <a:xfrm>
            <a:off x="320632" y="323101"/>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#2 – </a:t>
            </a:r>
          </a:p>
          <a:p>
            <a:r>
              <a:rPr lang="en-US" sz="2800" dirty="0">
                <a:solidFill>
                  <a:schemeClr val="accent2">
                    <a:lumMod val="75000"/>
                  </a:schemeClr>
                </a:solidFill>
              </a:rPr>
              <a:t>ENSURE PROPER FINANCIAL CONTROLS ARE IN PLACE</a:t>
            </a:r>
          </a:p>
        </p:txBody>
      </p:sp>
    </p:spTree>
    <p:extLst>
      <p:ext uri="{BB962C8B-B14F-4D97-AF65-F5344CB8AC3E}">
        <p14:creationId xmlns:p14="http://schemas.microsoft.com/office/powerpoint/2010/main" val="74761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27BC7-CA8C-777D-4CC7-EF5C0869311A}"/>
              </a:ext>
            </a:extLst>
          </p:cNvPr>
          <p:cNvSpPr txBox="1"/>
          <p:nvPr/>
        </p:nvSpPr>
        <p:spPr>
          <a:xfrm>
            <a:off x="805543" y="1880029"/>
            <a:ext cx="8033658" cy="3785652"/>
          </a:xfrm>
          <a:prstGeom prst="rect">
            <a:avLst/>
          </a:prstGeom>
          <a:noFill/>
          <a:ln w="25400">
            <a:solidFill>
              <a:schemeClr val="tx2">
                <a:lumMod val="60000"/>
                <a:lumOff val="40000"/>
              </a:schemeClr>
            </a:solidFill>
          </a:ln>
        </p:spPr>
        <p:txBody>
          <a:bodyPr wrap="square" rtlCol="0">
            <a:spAutoFit/>
          </a:bodyPr>
          <a:lstStyle/>
          <a:p>
            <a:r>
              <a:rPr lang="en-US" sz="2400" dirty="0"/>
              <a:t>Accounting policies &amp; procedures best practices:</a:t>
            </a:r>
          </a:p>
          <a:p>
            <a:endParaRPr lang="en-US" sz="2400" dirty="0"/>
          </a:p>
          <a:p>
            <a:pPr marL="742950" lvl="1" indent="-285750">
              <a:buFont typeface="Arial" panose="020B0604020202020204" pitchFamily="34" charset="0"/>
              <a:buChar char="•"/>
            </a:pPr>
            <a:r>
              <a:rPr lang="en-US" sz="2400" dirty="0"/>
              <a:t>Check signing – dual signatures</a:t>
            </a:r>
          </a:p>
          <a:p>
            <a:pPr lvl="1"/>
            <a:endParaRPr lang="en-US" sz="2400" dirty="0"/>
          </a:p>
          <a:p>
            <a:pPr marL="742950" lvl="1" indent="-285750">
              <a:buFont typeface="Arial" panose="020B0604020202020204" pitchFamily="34" charset="0"/>
              <a:buChar char="•"/>
            </a:pPr>
            <a:r>
              <a:rPr lang="en-US" sz="2400" dirty="0"/>
              <a:t>Credit cards – review statements and receipts</a:t>
            </a:r>
          </a:p>
          <a:p>
            <a:pPr lvl="1"/>
            <a:endParaRPr lang="en-US" sz="2400" dirty="0"/>
          </a:p>
          <a:p>
            <a:pPr marL="742950" lvl="1" indent="-285750">
              <a:buFont typeface="Arial" panose="020B0604020202020204" pitchFamily="34" charset="0"/>
              <a:buChar char="•"/>
            </a:pPr>
            <a:r>
              <a:rPr lang="en-US" sz="2400" dirty="0"/>
              <a:t>Timely reports to board</a:t>
            </a:r>
          </a:p>
          <a:p>
            <a:pPr lvl="1"/>
            <a:endParaRPr lang="en-US" sz="2400" dirty="0"/>
          </a:p>
          <a:p>
            <a:pPr marL="742950" lvl="1" indent="-285750">
              <a:buFont typeface="Arial" panose="020B0604020202020204" pitchFamily="34" charset="0"/>
              <a:buChar char="•"/>
            </a:pPr>
            <a:r>
              <a:rPr lang="en-US" sz="2400" dirty="0"/>
              <a:t>Segregation of duties to the extent possible</a:t>
            </a:r>
          </a:p>
          <a:p>
            <a:pPr lvl="2"/>
            <a:endParaRPr lang="en-US" sz="2400" dirty="0"/>
          </a:p>
        </p:txBody>
      </p:sp>
      <p:sp>
        <p:nvSpPr>
          <p:cNvPr id="3" name="TextBox 2">
            <a:extLst>
              <a:ext uri="{FF2B5EF4-FFF2-40B4-BE49-F238E27FC236}">
                <a16:creationId xmlns:a16="http://schemas.microsoft.com/office/drawing/2014/main" id="{12D62913-4007-579B-38D5-69E9179FD7FD}"/>
              </a:ext>
            </a:extLst>
          </p:cNvPr>
          <p:cNvSpPr txBox="1"/>
          <p:nvPr/>
        </p:nvSpPr>
        <p:spPr>
          <a:xfrm>
            <a:off x="320632" y="323101"/>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#2 – </a:t>
            </a:r>
          </a:p>
          <a:p>
            <a:r>
              <a:rPr lang="en-US" sz="2800" dirty="0">
                <a:solidFill>
                  <a:schemeClr val="accent2">
                    <a:lumMod val="75000"/>
                  </a:schemeClr>
                </a:solidFill>
              </a:rPr>
              <a:t>ENSURE PROPER FINANCIAL CONTROLS ARE IN PLACE</a:t>
            </a:r>
          </a:p>
        </p:txBody>
      </p:sp>
    </p:spTree>
    <p:extLst>
      <p:ext uri="{BB962C8B-B14F-4D97-AF65-F5344CB8AC3E}">
        <p14:creationId xmlns:p14="http://schemas.microsoft.com/office/powerpoint/2010/main" val="333490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E22832-6DA5-B8B4-8873-253DDDE770F3}"/>
              </a:ext>
            </a:extLst>
          </p:cNvPr>
          <p:cNvSpPr txBox="1"/>
          <p:nvPr/>
        </p:nvSpPr>
        <p:spPr>
          <a:xfrm>
            <a:off x="991472" y="2274838"/>
            <a:ext cx="843171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the financial statements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ASK QUESTIONS if you don’t understand</a:t>
            </a:r>
          </a:p>
          <a:p>
            <a:endParaRPr lang="en-US" sz="2400" dirty="0"/>
          </a:p>
          <a:p>
            <a:pPr marL="285750" indent="-285750">
              <a:buFont typeface="Arial" panose="020B0604020202020204" pitchFamily="34" charset="0"/>
              <a:buChar char="•"/>
            </a:pPr>
            <a:r>
              <a:rPr lang="en-US" sz="2400" dirty="0"/>
              <a:t>It’s okay to ask for 1 on 1 time with CEO/staff outside of the board meeting</a:t>
            </a:r>
          </a:p>
          <a:p>
            <a:endParaRPr lang="en-US" sz="2400" dirty="0"/>
          </a:p>
        </p:txBody>
      </p:sp>
      <p:sp>
        <p:nvSpPr>
          <p:cNvPr id="5" name="TextBox 4">
            <a:extLst>
              <a:ext uri="{FF2B5EF4-FFF2-40B4-BE49-F238E27FC236}">
                <a16:creationId xmlns:a16="http://schemas.microsoft.com/office/drawing/2014/main" id="{054BA978-DB82-9D98-6546-9B35ED7B3E30}"/>
              </a:ext>
            </a:extLst>
          </p:cNvPr>
          <p:cNvSpPr txBox="1"/>
          <p:nvPr/>
        </p:nvSpPr>
        <p:spPr>
          <a:xfrm>
            <a:off x="356259" y="315624"/>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#3 – </a:t>
            </a:r>
          </a:p>
          <a:p>
            <a:r>
              <a:rPr lang="en-US" sz="2800" dirty="0">
                <a:solidFill>
                  <a:schemeClr val="accent2">
                    <a:lumMod val="75000"/>
                  </a:schemeClr>
                </a:solidFill>
              </a:rPr>
              <a:t>MONITOR FINANCIAL PERFORMANCE</a:t>
            </a:r>
          </a:p>
        </p:txBody>
      </p:sp>
    </p:spTree>
    <p:extLst>
      <p:ext uri="{BB962C8B-B14F-4D97-AF65-F5344CB8AC3E}">
        <p14:creationId xmlns:p14="http://schemas.microsoft.com/office/powerpoint/2010/main" val="70381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0F912E-7DDA-FC54-B2C8-87EB00F9ED0F}"/>
              </a:ext>
            </a:extLst>
          </p:cNvPr>
          <p:cNvSpPr txBox="1"/>
          <p:nvPr/>
        </p:nvSpPr>
        <p:spPr>
          <a:xfrm>
            <a:off x="924470" y="1690062"/>
            <a:ext cx="9087037" cy="3170099"/>
          </a:xfrm>
          <a:prstGeom prst="rect">
            <a:avLst/>
          </a:prstGeom>
          <a:noFill/>
        </p:spPr>
        <p:txBody>
          <a:bodyPr wrap="square" rtlCol="0">
            <a:spAutoFit/>
          </a:bodyPr>
          <a:lstStyle/>
          <a:p>
            <a:r>
              <a:rPr lang="en-US" sz="2000" u="sng" dirty="0"/>
              <a:t>Best Practices</a:t>
            </a:r>
          </a:p>
          <a:p>
            <a:endParaRPr lang="en-US" sz="2000" u="sng" dirty="0"/>
          </a:p>
          <a:p>
            <a:pPr marL="342900" indent="-342900">
              <a:buFont typeface="Arial" panose="020B0604020202020204" pitchFamily="34" charset="0"/>
              <a:buChar char="•"/>
            </a:pPr>
            <a:r>
              <a:rPr lang="en-US" sz="2000" dirty="0"/>
              <a:t>Use of a finance committee for in-depth review</a:t>
            </a:r>
          </a:p>
          <a:p>
            <a:endParaRPr lang="en-US" sz="2000" dirty="0"/>
          </a:p>
          <a:p>
            <a:pPr marL="285750" indent="-285750">
              <a:buFont typeface="Arial" panose="020B0604020202020204" pitchFamily="34" charset="0"/>
              <a:buChar char="•"/>
            </a:pPr>
            <a:r>
              <a:rPr lang="en-US" sz="2000" dirty="0"/>
              <a:t> Full board should review and accept the financial statements at each    board meeting</a:t>
            </a:r>
          </a:p>
          <a:p>
            <a:pPr marL="742950" lvl="1" indent="-285750">
              <a:buFont typeface="Arial" panose="020B0604020202020204" pitchFamily="34" charset="0"/>
              <a:buChar char="•"/>
            </a:pPr>
            <a:r>
              <a:rPr lang="en-US" sz="2000" dirty="0"/>
              <a:t>Statement of Financial Position (Balance Sheet)</a:t>
            </a:r>
          </a:p>
          <a:p>
            <a:pPr marL="742950" lvl="1" indent="-285750">
              <a:buFont typeface="Arial" panose="020B0604020202020204" pitchFamily="34" charset="0"/>
              <a:buChar char="•"/>
            </a:pPr>
            <a:r>
              <a:rPr lang="en-US" sz="2000" dirty="0"/>
              <a:t>Statement of Activities (Income Statement / Profit &amp; Loss Statement)</a:t>
            </a:r>
          </a:p>
          <a:p>
            <a:endParaRPr lang="en-US" sz="2000" dirty="0"/>
          </a:p>
          <a:p>
            <a:pPr marL="285750" indent="-285750">
              <a:buFont typeface="Arial" panose="020B0604020202020204" pitchFamily="34" charset="0"/>
              <a:buChar char="•"/>
            </a:pPr>
            <a:r>
              <a:rPr lang="en-US" sz="2000" dirty="0"/>
              <a:t>Use of dashboards</a:t>
            </a:r>
          </a:p>
        </p:txBody>
      </p:sp>
      <p:sp>
        <p:nvSpPr>
          <p:cNvPr id="5" name="TextBox 4">
            <a:extLst>
              <a:ext uri="{FF2B5EF4-FFF2-40B4-BE49-F238E27FC236}">
                <a16:creationId xmlns:a16="http://schemas.microsoft.com/office/drawing/2014/main" id="{2940EC68-ADF8-984A-5A18-6418E85A9E25}"/>
              </a:ext>
            </a:extLst>
          </p:cNvPr>
          <p:cNvSpPr txBox="1"/>
          <p:nvPr/>
        </p:nvSpPr>
        <p:spPr>
          <a:xfrm>
            <a:off x="308758" y="240761"/>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#3 – </a:t>
            </a:r>
          </a:p>
          <a:p>
            <a:r>
              <a:rPr lang="en-US" sz="2800" dirty="0">
                <a:solidFill>
                  <a:schemeClr val="accent2">
                    <a:lumMod val="75000"/>
                  </a:schemeClr>
                </a:solidFill>
              </a:rPr>
              <a:t>MONITOR FINANCIAL PERFORMANCE</a:t>
            </a:r>
          </a:p>
        </p:txBody>
      </p:sp>
    </p:spTree>
    <p:extLst>
      <p:ext uri="{BB962C8B-B14F-4D97-AF65-F5344CB8AC3E}">
        <p14:creationId xmlns:p14="http://schemas.microsoft.com/office/powerpoint/2010/main" val="363679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0F912E-7DDA-FC54-B2C8-87EB00F9ED0F}"/>
              </a:ext>
            </a:extLst>
          </p:cNvPr>
          <p:cNvSpPr txBox="1"/>
          <p:nvPr/>
        </p:nvSpPr>
        <p:spPr>
          <a:xfrm>
            <a:off x="924471" y="1690062"/>
            <a:ext cx="8209458" cy="1015663"/>
          </a:xfrm>
          <a:prstGeom prst="rect">
            <a:avLst/>
          </a:prstGeom>
          <a:noFill/>
        </p:spPr>
        <p:txBody>
          <a:bodyPr wrap="square" rtlCol="0">
            <a:spAutoFit/>
          </a:bodyPr>
          <a:lstStyle/>
          <a:p>
            <a:r>
              <a:rPr lang="en-US" sz="2000" u="sng" dirty="0"/>
              <a:t>Financial Dashboard</a:t>
            </a:r>
          </a:p>
          <a:p>
            <a:endParaRPr lang="en-US" sz="2000" dirty="0"/>
          </a:p>
          <a:p>
            <a:pPr marL="742950" lvl="1" indent="-285750">
              <a:buFont typeface="Arial" panose="020B0604020202020204" pitchFamily="34" charset="0"/>
              <a:buChar char="•"/>
            </a:pPr>
            <a:r>
              <a:rPr lang="en-US" sz="2000" dirty="0"/>
              <a:t>What are key metrics? What should be on your dashboard?</a:t>
            </a:r>
          </a:p>
        </p:txBody>
      </p:sp>
      <p:sp>
        <p:nvSpPr>
          <p:cNvPr id="4" name="TextBox 3">
            <a:extLst>
              <a:ext uri="{FF2B5EF4-FFF2-40B4-BE49-F238E27FC236}">
                <a16:creationId xmlns:a16="http://schemas.microsoft.com/office/drawing/2014/main" id="{A985979D-7337-D819-97F8-F792299BA22D}"/>
              </a:ext>
            </a:extLst>
          </p:cNvPr>
          <p:cNvSpPr txBox="1"/>
          <p:nvPr/>
        </p:nvSpPr>
        <p:spPr>
          <a:xfrm>
            <a:off x="1235606" y="5864929"/>
            <a:ext cx="7790213" cy="400110"/>
          </a:xfrm>
          <a:prstGeom prst="rect">
            <a:avLst/>
          </a:prstGeom>
          <a:noFill/>
        </p:spPr>
        <p:txBody>
          <a:bodyPr wrap="square" rtlCol="0">
            <a:spAutoFit/>
          </a:bodyPr>
          <a:lstStyle/>
          <a:p>
            <a:pPr algn="ctr"/>
            <a:r>
              <a:rPr lang="en-US" sz="2000" b="1" dirty="0">
                <a:solidFill>
                  <a:schemeClr val="accent5">
                    <a:lumMod val="75000"/>
                  </a:schemeClr>
                </a:solidFill>
              </a:rPr>
              <a:t>*Monitoring financial performance is like maintaining your car*</a:t>
            </a:r>
          </a:p>
        </p:txBody>
      </p:sp>
      <p:sp>
        <p:nvSpPr>
          <p:cNvPr id="5" name="TextBox 4">
            <a:extLst>
              <a:ext uri="{FF2B5EF4-FFF2-40B4-BE49-F238E27FC236}">
                <a16:creationId xmlns:a16="http://schemas.microsoft.com/office/drawing/2014/main" id="{2940EC68-ADF8-984A-5A18-6418E85A9E25}"/>
              </a:ext>
            </a:extLst>
          </p:cNvPr>
          <p:cNvSpPr txBox="1"/>
          <p:nvPr/>
        </p:nvSpPr>
        <p:spPr>
          <a:xfrm>
            <a:off x="308758" y="240761"/>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#3 – </a:t>
            </a:r>
          </a:p>
          <a:p>
            <a:r>
              <a:rPr lang="en-US" sz="2800" dirty="0">
                <a:solidFill>
                  <a:schemeClr val="accent2">
                    <a:lumMod val="75000"/>
                  </a:schemeClr>
                </a:solidFill>
              </a:rPr>
              <a:t>MONITOR FINANCIAL PERFORMANCE</a:t>
            </a:r>
          </a:p>
        </p:txBody>
      </p:sp>
      <p:pic>
        <p:nvPicPr>
          <p:cNvPr id="3" name="Picture 2" descr="A dashboard of a car">
            <a:extLst>
              <a:ext uri="{FF2B5EF4-FFF2-40B4-BE49-F238E27FC236}">
                <a16:creationId xmlns:a16="http://schemas.microsoft.com/office/drawing/2014/main" id="{899956BA-C6DC-37A7-9111-58DAFDFF8713}"/>
              </a:ext>
            </a:extLst>
          </p:cNvPr>
          <p:cNvPicPr>
            <a:picLocks noChangeAspect="1"/>
          </p:cNvPicPr>
          <p:nvPr/>
        </p:nvPicPr>
        <p:blipFill rotWithShape="1">
          <a:blip r:embed="rId3">
            <a:extLst>
              <a:ext uri="{28A0092B-C50C-407E-A947-70E740481C1C}">
                <a14:useLocalDpi xmlns:a14="http://schemas.microsoft.com/office/drawing/2010/main" val="0"/>
              </a:ext>
            </a:extLst>
          </a:blip>
          <a:srcRect t="29684"/>
          <a:stretch/>
        </p:blipFill>
        <p:spPr>
          <a:xfrm>
            <a:off x="2066306" y="2956985"/>
            <a:ext cx="5664529" cy="2656684"/>
          </a:xfrm>
          <a:prstGeom prst="rect">
            <a:avLst/>
          </a:prstGeom>
        </p:spPr>
      </p:pic>
    </p:spTree>
    <p:extLst>
      <p:ext uri="{BB962C8B-B14F-4D97-AF65-F5344CB8AC3E}">
        <p14:creationId xmlns:p14="http://schemas.microsoft.com/office/powerpoint/2010/main" val="246172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764D4E1-D4B2-E002-DCBC-F9B43928F709}"/>
              </a:ext>
            </a:extLst>
          </p:cNvPr>
          <p:cNvSpPr txBox="1"/>
          <p:nvPr/>
        </p:nvSpPr>
        <p:spPr>
          <a:xfrm>
            <a:off x="563178" y="4982722"/>
            <a:ext cx="898458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Key Question To Ask:</a:t>
            </a:r>
          </a:p>
          <a:p>
            <a:pPr marL="742950" lvl="1" indent="-285750">
              <a:buFont typeface="Arial" panose="020B0604020202020204" pitchFamily="34" charset="0"/>
              <a:buChar char="•"/>
            </a:pPr>
            <a:r>
              <a:rPr lang="en-US" sz="2000" dirty="0"/>
              <a:t>Does the change in cash make sense given your knowledge of the Chamber’s operations for that time period?</a:t>
            </a:r>
          </a:p>
          <a:p>
            <a:pPr lvl="1"/>
            <a:endParaRPr lang="en-US" sz="2000" dirty="0"/>
          </a:p>
        </p:txBody>
      </p:sp>
      <p:sp>
        <p:nvSpPr>
          <p:cNvPr id="2" name="TextBox 1">
            <a:extLst>
              <a:ext uri="{FF2B5EF4-FFF2-40B4-BE49-F238E27FC236}">
                <a16:creationId xmlns:a16="http://schemas.microsoft.com/office/drawing/2014/main" id="{45688A3E-246A-B455-A57E-85C76E2C652C}"/>
              </a:ext>
            </a:extLst>
          </p:cNvPr>
          <p:cNvSpPr txBox="1"/>
          <p:nvPr/>
        </p:nvSpPr>
        <p:spPr>
          <a:xfrm>
            <a:off x="263645" y="285843"/>
            <a:ext cx="4937748" cy="523220"/>
          </a:xfrm>
          <a:prstGeom prst="rect">
            <a:avLst/>
          </a:prstGeom>
          <a:noFill/>
        </p:spPr>
        <p:txBody>
          <a:bodyPr wrap="square" rtlCol="0">
            <a:spAutoFit/>
          </a:bodyPr>
          <a:lstStyle/>
          <a:p>
            <a:r>
              <a:rPr lang="en-US" sz="2800" dirty="0">
                <a:solidFill>
                  <a:schemeClr val="accent2">
                    <a:lumMod val="75000"/>
                  </a:schemeClr>
                </a:solidFill>
              </a:rPr>
              <a:t>Key Metric:  Cash Balances</a:t>
            </a:r>
          </a:p>
        </p:txBody>
      </p:sp>
      <p:sp>
        <p:nvSpPr>
          <p:cNvPr id="6" name="TextBox 5">
            <a:extLst>
              <a:ext uri="{FF2B5EF4-FFF2-40B4-BE49-F238E27FC236}">
                <a16:creationId xmlns:a16="http://schemas.microsoft.com/office/drawing/2014/main" id="{DD700504-644D-1CCE-98CF-6389A3941AAE}"/>
              </a:ext>
            </a:extLst>
          </p:cNvPr>
          <p:cNvSpPr txBox="1"/>
          <p:nvPr/>
        </p:nvSpPr>
        <p:spPr>
          <a:xfrm>
            <a:off x="361296" y="1104405"/>
            <a:ext cx="4448210" cy="369332"/>
          </a:xfrm>
          <a:prstGeom prst="rect">
            <a:avLst/>
          </a:prstGeom>
          <a:noFill/>
        </p:spPr>
        <p:txBody>
          <a:bodyPr wrap="square" rtlCol="0">
            <a:spAutoFit/>
          </a:bodyPr>
          <a:lstStyle/>
          <a:p>
            <a:r>
              <a:rPr lang="en-US" dirty="0"/>
              <a:t>Dashboard Example:</a:t>
            </a:r>
          </a:p>
        </p:txBody>
      </p:sp>
      <p:pic>
        <p:nvPicPr>
          <p:cNvPr id="4" name="Picture 3">
            <a:extLst>
              <a:ext uri="{FF2B5EF4-FFF2-40B4-BE49-F238E27FC236}">
                <a16:creationId xmlns:a16="http://schemas.microsoft.com/office/drawing/2014/main" id="{D3240C48-E3C8-73B2-49F4-8E8AADA026C6}"/>
              </a:ext>
            </a:extLst>
          </p:cNvPr>
          <p:cNvPicPr>
            <a:picLocks noChangeAspect="1"/>
          </p:cNvPicPr>
          <p:nvPr/>
        </p:nvPicPr>
        <p:blipFill>
          <a:blip r:embed="rId3"/>
          <a:stretch>
            <a:fillRect/>
          </a:stretch>
        </p:blipFill>
        <p:spPr>
          <a:xfrm>
            <a:off x="263645" y="1981201"/>
            <a:ext cx="10288368" cy="2193420"/>
          </a:xfrm>
          <a:prstGeom prst="rect">
            <a:avLst/>
          </a:prstGeom>
          <a:ln w="12700">
            <a:solidFill>
              <a:schemeClr val="accent1"/>
            </a:solidFill>
          </a:ln>
        </p:spPr>
      </p:pic>
    </p:spTree>
    <p:extLst>
      <p:ext uri="{BB962C8B-B14F-4D97-AF65-F5344CB8AC3E}">
        <p14:creationId xmlns:p14="http://schemas.microsoft.com/office/powerpoint/2010/main" val="271402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EE6900-88D8-BDF3-DA86-9E571C01D08D}"/>
              </a:ext>
            </a:extLst>
          </p:cNvPr>
          <p:cNvSpPr txBox="1"/>
          <p:nvPr/>
        </p:nvSpPr>
        <p:spPr>
          <a:xfrm>
            <a:off x="263645" y="272020"/>
            <a:ext cx="6327160" cy="523220"/>
          </a:xfrm>
          <a:prstGeom prst="rect">
            <a:avLst/>
          </a:prstGeom>
          <a:noFill/>
        </p:spPr>
        <p:txBody>
          <a:bodyPr wrap="square" rtlCol="0">
            <a:spAutoFit/>
          </a:bodyPr>
          <a:lstStyle/>
          <a:p>
            <a:r>
              <a:rPr lang="en-US" sz="2800" dirty="0">
                <a:solidFill>
                  <a:schemeClr val="accent2">
                    <a:lumMod val="75000"/>
                  </a:schemeClr>
                </a:solidFill>
              </a:rPr>
              <a:t>Key Metric:  Months Cash on Hand</a:t>
            </a:r>
          </a:p>
        </p:txBody>
      </p:sp>
      <p:sp>
        <p:nvSpPr>
          <p:cNvPr id="9" name="TextBox 8">
            <a:extLst>
              <a:ext uri="{FF2B5EF4-FFF2-40B4-BE49-F238E27FC236}">
                <a16:creationId xmlns:a16="http://schemas.microsoft.com/office/drawing/2014/main" id="{FE0D664B-8E2D-E03D-CF15-1ADC24379D1F}"/>
              </a:ext>
            </a:extLst>
          </p:cNvPr>
          <p:cNvSpPr txBox="1"/>
          <p:nvPr/>
        </p:nvSpPr>
        <p:spPr>
          <a:xfrm>
            <a:off x="463508" y="1228679"/>
            <a:ext cx="4448210" cy="369332"/>
          </a:xfrm>
          <a:prstGeom prst="rect">
            <a:avLst/>
          </a:prstGeom>
          <a:noFill/>
        </p:spPr>
        <p:txBody>
          <a:bodyPr wrap="square" rtlCol="0">
            <a:spAutoFit/>
          </a:bodyPr>
          <a:lstStyle/>
          <a:p>
            <a:r>
              <a:rPr lang="en-US" dirty="0"/>
              <a:t>Dashboard Example:</a:t>
            </a:r>
          </a:p>
        </p:txBody>
      </p:sp>
      <p:sp>
        <p:nvSpPr>
          <p:cNvPr id="10" name="TextBox 9">
            <a:extLst>
              <a:ext uri="{FF2B5EF4-FFF2-40B4-BE49-F238E27FC236}">
                <a16:creationId xmlns:a16="http://schemas.microsoft.com/office/drawing/2014/main" id="{625DE9E4-F8F4-2716-A52C-B025C32F0349}"/>
              </a:ext>
            </a:extLst>
          </p:cNvPr>
          <p:cNvSpPr txBox="1"/>
          <p:nvPr/>
        </p:nvSpPr>
        <p:spPr>
          <a:xfrm>
            <a:off x="693806" y="4804594"/>
            <a:ext cx="898458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Key Questions To Ask:</a:t>
            </a:r>
          </a:p>
          <a:p>
            <a:pPr marL="742950" lvl="1" indent="-285750">
              <a:buFont typeface="Arial" panose="020B0604020202020204" pitchFamily="34" charset="0"/>
              <a:buChar char="•"/>
            </a:pPr>
            <a:r>
              <a:rPr lang="en-US" sz="2000" dirty="0"/>
              <a:t>Do we have 3-6 months worth of cash on hand?</a:t>
            </a:r>
          </a:p>
          <a:p>
            <a:pPr marL="742950" lvl="1" indent="-285750">
              <a:buFont typeface="Arial" panose="020B0604020202020204" pitchFamily="34" charset="0"/>
              <a:buChar char="•"/>
            </a:pPr>
            <a:r>
              <a:rPr lang="en-US" sz="2000" dirty="0"/>
              <a:t>If not, do we have a plan to build up to that? </a:t>
            </a:r>
          </a:p>
        </p:txBody>
      </p:sp>
      <p:pic>
        <p:nvPicPr>
          <p:cNvPr id="3" name="Picture 2">
            <a:extLst>
              <a:ext uri="{FF2B5EF4-FFF2-40B4-BE49-F238E27FC236}">
                <a16:creationId xmlns:a16="http://schemas.microsoft.com/office/drawing/2014/main" id="{7CC86662-F644-6059-AE9E-D66C773C674B}"/>
              </a:ext>
            </a:extLst>
          </p:cNvPr>
          <p:cNvPicPr>
            <a:picLocks noChangeAspect="1"/>
          </p:cNvPicPr>
          <p:nvPr/>
        </p:nvPicPr>
        <p:blipFill>
          <a:blip r:embed="rId3"/>
          <a:stretch>
            <a:fillRect/>
          </a:stretch>
        </p:blipFill>
        <p:spPr>
          <a:xfrm>
            <a:off x="463508" y="1761821"/>
            <a:ext cx="9191439" cy="2600982"/>
          </a:xfrm>
          <a:prstGeom prst="rect">
            <a:avLst/>
          </a:prstGeom>
          <a:ln w="12700">
            <a:solidFill>
              <a:schemeClr val="accent1"/>
            </a:solidFill>
          </a:ln>
        </p:spPr>
      </p:pic>
    </p:spTree>
    <p:extLst>
      <p:ext uri="{BB962C8B-B14F-4D97-AF65-F5344CB8AC3E}">
        <p14:creationId xmlns:p14="http://schemas.microsoft.com/office/powerpoint/2010/main" val="127882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39E75A-70F7-DCD7-623B-2F9BB0F9ED2A}"/>
              </a:ext>
            </a:extLst>
          </p:cNvPr>
          <p:cNvSpPr txBox="1"/>
          <p:nvPr/>
        </p:nvSpPr>
        <p:spPr>
          <a:xfrm>
            <a:off x="938148" y="5175892"/>
            <a:ext cx="8176568" cy="1200329"/>
          </a:xfrm>
          <a:prstGeom prst="rect">
            <a:avLst/>
          </a:prstGeom>
          <a:noFill/>
        </p:spPr>
        <p:txBody>
          <a:bodyPr wrap="square" rtlCol="0">
            <a:spAutoFit/>
          </a:bodyPr>
          <a:lstStyle/>
          <a:p>
            <a:r>
              <a:rPr lang="en-US" dirty="0"/>
              <a:t>Key Questions to Ask:</a:t>
            </a:r>
          </a:p>
          <a:p>
            <a:pPr marL="285750" indent="-285750">
              <a:buFont typeface="Arial" panose="020B0604020202020204" pitchFamily="34" charset="0"/>
              <a:buChar char="•"/>
            </a:pPr>
            <a:r>
              <a:rPr lang="en-US" dirty="0"/>
              <a:t>Is revenue more or less than what we budgeted?  Why? </a:t>
            </a:r>
          </a:p>
          <a:p>
            <a:pPr marL="285750" indent="-285750">
              <a:buFont typeface="Arial" panose="020B0604020202020204" pitchFamily="34" charset="0"/>
              <a:buChar char="•"/>
            </a:pPr>
            <a:r>
              <a:rPr lang="en-US" dirty="0"/>
              <a:t>Are expenses more or less than what we budgeted?  Why? </a:t>
            </a:r>
          </a:p>
          <a:p>
            <a:pPr marL="285750" indent="-285750">
              <a:buFont typeface="Arial" panose="020B0604020202020204" pitchFamily="34" charset="0"/>
              <a:buChar char="•"/>
            </a:pPr>
            <a:r>
              <a:rPr lang="en-US" dirty="0"/>
              <a:t>Is the Organization still in a position to hit our targets for the year? </a:t>
            </a:r>
          </a:p>
        </p:txBody>
      </p:sp>
      <p:sp>
        <p:nvSpPr>
          <p:cNvPr id="3" name="TextBox 2">
            <a:extLst>
              <a:ext uri="{FF2B5EF4-FFF2-40B4-BE49-F238E27FC236}">
                <a16:creationId xmlns:a16="http://schemas.microsoft.com/office/drawing/2014/main" id="{7CA4D2B1-BFAC-2894-B7DB-3CDC8F6AEB69}"/>
              </a:ext>
            </a:extLst>
          </p:cNvPr>
          <p:cNvSpPr txBox="1"/>
          <p:nvPr/>
        </p:nvSpPr>
        <p:spPr>
          <a:xfrm>
            <a:off x="191629" y="261787"/>
            <a:ext cx="9082999" cy="523220"/>
          </a:xfrm>
          <a:prstGeom prst="rect">
            <a:avLst/>
          </a:prstGeom>
          <a:noFill/>
        </p:spPr>
        <p:txBody>
          <a:bodyPr wrap="square" rtlCol="0">
            <a:spAutoFit/>
          </a:bodyPr>
          <a:lstStyle/>
          <a:p>
            <a:r>
              <a:rPr lang="en-US" sz="2800" dirty="0">
                <a:solidFill>
                  <a:schemeClr val="accent2">
                    <a:lumMod val="75000"/>
                  </a:schemeClr>
                </a:solidFill>
              </a:rPr>
              <a:t>Key Metric:  Revenue &amp; Expense Compared to Budget</a:t>
            </a:r>
          </a:p>
        </p:txBody>
      </p:sp>
      <p:sp>
        <p:nvSpPr>
          <p:cNvPr id="10" name="TextBox 9">
            <a:extLst>
              <a:ext uri="{FF2B5EF4-FFF2-40B4-BE49-F238E27FC236}">
                <a16:creationId xmlns:a16="http://schemas.microsoft.com/office/drawing/2014/main" id="{9430DAA0-61D9-ADB9-589B-AD6D1B4C08BC}"/>
              </a:ext>
            </a:extLst>
          </p:cNvPr>
          <p:cNvSpPr txBox="1"/>
          <p:nvPr/>
        </p:nvSpPr>
        <p:spPr>
          <a:xfrm>
            <a:off x="380381" y="1081943"/>
            <a:ext cx="4448210" cy="369332"/>
          </a:xfrm>
          <a:prstGeom prst="rect">
            <a:avLst/>
          </a:prstGeom>
          <a:noFill/>
        </p:spPr>
        <p:txBody>
          <a:bodyPr wrap="square" rtlCol="0">
            <a:spAutoFit/>
          </a:bodyPr>
          <a:lstStyle/>
          <a:p>
            <a:r>
              <a:rPr lang="en-US" dirty="0"/>
              <a:t>Dashboard Example:</a:t>
            </a:r>
          </a:p>
        </p:txBody>
      </p:sp>
      <p:pic>
        <p:nvPicPr>
          <p:cNvPr id="4" name="Picture 3">
            <a:extLst>
              <a:ext uri="{FF2B5EF4-FFF2-40B4-BE49-F238E27FC236}">
                <a16:creationId xmlns:a16="http://schemas.microsoft.com/office/drawing/2014/main" id="{0ABF9F48-CA0C-197F-0162-62120C0A638F}"/>
              </a:ext>
            </a:extLst>
          </p:cNvPr>
          <p:cNvPicPr>
            <a:picLocks noChangeAspect="1"/>
          </p:cNvPicPr>
          <p:nvPr/>
        </p:nvPicPr>
        <p:blipFill>
          <a:blip r:embed="rId3"/>
          <a:stretch>
            <a:fillRect/>
          </a:stretch>
        </p:blipFill>
        <p:spPr>
          <a:xfrm>
            <a:off x="719279" y="1580229"/>
            <a:ext cx="8614305" cy="3269979"/>
          </a:xfrm>
          <a:prstGeom prst="rect">
            <a:avLst/>
          </a:prstGeom>
          <a:ln w="12700">
            <a:solidFill>
              <a:schemeClr val="accent1"/>
            </a:solidFill>
          </a:ln>
        </p:spPr>
      </p:pic>
    </p:spTree>
    <p:extLst>
      <p:ext uri="{BB962C8B-B14F-4D97-AF65-F5344CB8AC3E}">
        <p14:creationId xmlns:p14="http://schemas.microsoft.com/office/powerpoint/2010/main" val="334364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57FD0-7ACC-5708-D082-700A221FD6D9}"/>
              </a:ext>
            </a:extLst>
          </p:cNvPr>
          <p:cNvSpPr txBox="1"/>
          <p:nvPr/>
        </p:nvSpPr>
        <p:spPr>
          <a:xfrm>
            <a:off x="768928" y="970562"/>
            <a:ext cx="631767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Debt covenants</a:t>
            </a:r>
          </a:p>
          <a:p>
            <a:pPr marL="285750" indent="-285750">
              <a:buFont typeface="Arial" panose="020B0604020202020204" pitchFamily="34" charset="0"/>
              <a:buChar char="•"/>
            </a:pPr>
            <a:r>
              <a:rPr lang="en-US" sz="2000" dirty="0"/>
              <a:t>Performance of specific programs or events</a:t>
            </a:r>
          </a:p>
          <a:p>
            <a:pPr marL="285750" indent="-285750">
              <a:buFont typeface="Arial" panose="020B0604020202020204" pitchFamily="34" charset="0"/>
              <a:buChar char="•"/>
            </a:pPr>
            <a:r>
              <a:rPr lang="en-US" sz="2000" dirty="0"/>
              <a:t>Growth of membership revenue over time</a:t>
            </a:r>
          </a:p>
        </p:txBody>
      </p:sp>
      <p:graphicFrame>
        <p:nvGraphicFramePr>
          <p:cNvPr id="3" name="Chart 2">
            <a:extLst>
              <a:ext uri="{FF2B5EF4-FFF2-40B4-BE49-F238E27FC236}">
                <a16:creationId xmlns:a16="http://schemas.microsoft.com/office/drawing/2014/main" id="{49527321-E662-B66E-A3F2-3B8514B73321}"/>
              </a:ext>
            </a:extLst>
          </p:cNvPr>
          <p:cNvGraphicFramePr>
            <a:graphicFrameLocks/>
          </p:cNvGraphicFramePr>
          <p:nvPr>
            <p:extLst>
              <p:ext uri="{D42A27DB-BD31-4B8C-83A1-F6EECF244321}">
                <p14:modId xmlns:p14="http://schemas.microsoft.com/office/powerpoint/2010/main" val="2433550596"/>
              </p:ext>
            </p:extLst>
          </p:nvPr>
        </p:nvGraphicFramePr>
        <p:xfrm>
          <a:off x="2363190" y="2232963"/>
          <a:ext cx="5498275" cy="33914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1D6E121-A1A6-2FB2-23A4-5048586A7EA5}"/>
              </a:ext>
            </a:extLst>
          </p:cNvPr>
          <p:cNvSpPr txBox="1"/>
          <p:nvPr/>
        </p:nvSpPr>
        <p:spPr>
          <a:xfrm>
            <a:off x="332509" y="200604"/>
            <a:ext cx="7208322" cy="523220"/>
          </a:xfrm>
          <a:prstGeom prst="rect">
            <a:avLst/>
          </a:prstGeom>
          <a:noFill/>
        </p:spPr>
        <p:txBody>
          <a:bodyPr wrap="square" rtlCol="0">
            <a:spAutoFit/>
          </a:bodyPr>
          <a:lstStyle/>
          <a:p>
            <a:r>
              <a:rPr lang="en-US" sz="2800" dirty="0">
                <a:solidFill>
                  <a:schemeClr val="accent2">
                    <a:lumMod val="75000"/>
                  </a:schemeClr>
                </a:solidFill>
              </a:rPr>
              <a:t>Other Potentially Relevant Metrics</a:t>
            </a:r>
          </a:p>
        </p:txBody>
      </p:sp>
      <p:sp>
        <p:nvSpPr>
          <p:cNvPr id="5" name="TextBox 4">
            <a:extLst>
              <a:ext uri="{FF2B5EF4-FFF2-40B4-BE49-F238E27FC236}">
                <a16:creationId xmlns:a16="http://schemas.microsoft.com/office/drawing/2014/main" id="{485EC315-8F19-E01F-5192-EAB3EBF07AA3}"/>
              </a:ext>
            </a:extLst>
          </p:cNvPr>
          <p:cNvSpPr txBox="1"/>
          <p:nvPr/>
        </p:nvSpPr>
        <p:spPr>
          <a:xfrm>
            <a:off x="2572529" y="5842221"/>
            <a:ext cx="5152978" cy="461665"/>
          </a:xfrm>
          <a:prstGeom prst="rect">
            <a:avLst/>
          </a:prstGeom>
          <a:noFill/>
        </p:spPr>
        <p:txBody>
          <a:bodyPr wrap="square" rtlCol="0">
            <a:spAutoFit/>
          </a:bodyPr>
          <a:lstStyle/>
          <a:p>
            <a:r>
              <a:rPr lang="en-US" sz="2400" dirty="0">
                <a:solidFill>
                  <a:schemeClr val="accent5">
                    <a:lumMod val="75000"/>
                  </a:schemeClr>
                </a:solidFill>
              </a:rPr>
              <a:t>*Align financial metrics with goals*</a:t>
            </a:r>
          </a:p>
        </p:txBody>
      </p:sp>
    </p:spTree>
    <p:extLst>
      <p:ext uri="{BB962C8B-B14F-4D97-AF65-F5344CB8AC3E}">
        <p14:creationId xmlns:p14="http://schemas.microsoft.com/office/powerpoint/2010/main" val="165177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48" name="Rectangle 4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54" name="Straight Connector 5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E6922D6-28B3-91E7-DF7B-F29CDEF41BA5}"/>
              </a:ext>
            </a:extLst>
          </p:cNvPr>
          <p:cNvSpPr txBox="1"/>
          <p:nvPr/>
        </p:nvSpPr>
        <p:spPr>
          <a:xfrm>
            <a:off x="566805" y="1332359"/>
            <a:ext cx="10295682" cy="3786860"/>
          </a:xfrm>
          <a:prstGeom prst="rect">
            <a:avLst/>
          </a:prstGeom>
        </p:spPr>
        <p:txBody>
          <a:bodyPr vert="horz" lIns="91440" tIns="45720" rIns="91440" bIns="45720" rtlCol="0">
            <a:noAutofit/>
          </a:bodyPr>
          <a:lstStyle/>
          <a:p>
            <a:pPr marL="285750"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Career:</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Primary job – mother to 3 year old</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CFO, Georgetown Health Foundation</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CPA</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Worked as an auditor for 11 years</a:t>
            </a:r>
          </a:p>
          <a:p>
            <a:pPr marL="285750"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Chamber experience:</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Board Chair, Georgetown Chamber of Commerce (current)</a:t>
            </a:r>
          </a:p>
          <a:p>
            <a:pPr marL="742950" lvl="1" indent="-285750">
              <a:lnSpc>
                <a:spcPct val="90000"/>
              </a:lnSpc>
              <a:spcBef>
                <a:spcPts val="1000"/>
              </a:spcBef>
              <a:buClr>
                <a:schemeClr val="accent1"/>
              </a:buClr>
              <a:buSzPct val="80000"/>
              <a:buFont typeface="Wingdings 3" charset="2"/>
              <a:buChar char=""/>
            </a:pPr>
            <a:r>
              <a:rPr lang="en-US" sz="2400" dirty="0">
                <a:solidFill>
                  <a:schemeClr val="tx1">
                    <a:lumMod val="75000"/>
                    <a:lumOff val="25000"/>
                  </a:schemeClr>
                </a:solidFill>
              </a:rPr>
              <a:t>Treasurer, Georgetown Chamber of Commerce (former)</a:t>
            </a:r>
          </a:p>
          <a:p>
            <a:pPr>
              <a:lnSpc>
                <a:spcPct val="90000"/>
              </a:lnSpc>
              <a:spcBef>
                <a:spcPts val="1000"/>
              </a:spcBef>
              <a:buClr>
                <a:schemeClr val="accent1"/>
              </a:buClr>
              <a:buSzPct val="80000"/>
              <a:buFont typeface="Wingdings 3" charset="2"/>
              <a:buChar char=""/>
            </a:pPr>
            <a:endParaRPr lang="en-US" sz="2800" dirty="0">
              <a:solidFill>
                <a:schemeClr val="tx1">
                  <a:lumMod val="75000"/>
                  <a:lumOff val="25000"/>
                </a:schemeClr>
              </a:solidFill>
            </a:endParaRPr>
          </a:p>
        </p:txBody>
      </p:sp>
      <p:sp>
        <p:nvSpPr>
          <p:cNvPr id="5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B2799EB0-F13D-A1F9-8742-C78160CD9A19}"/>
              </a:ext>
            </a:extLst>
          </p:cNvPr>
          <p:cNvSpPr txBox="1"/>
          <p:nvPr/>
        </p:nvSpPr>
        <p:spPr>
          <a:xfrm>
            <a:off x="2806720" y="610137"/>
            <a:ext cx="4824571" cy="646331"/>
          </a:xfrm>
          <a:prstGeom prst="rect">
            <a:avLst/>
          </a:prstGeom>
          <a:noFill/>
        </p:spPr>
        <p:txBody>
          <a:bodyPr wrap="square" rtlCol="0">
            <a:spAutoFit/>
          </a:bodyPr>
          <a:lstStyle/>
          <a:p>
            <a:pPr algn="ctr"/>
            <a:r>
              <a:rPr lang="en-US" sz="3600" dirty="0"/>
              <a:t>About Me</a:t>
            </a:r>
          </a:p>
        </p:txBody>
      </p:sp>
      <p:pic>
        <p:nvPicPr>
          <p:cNvPr id="5" name="Picture 4">
            <a:extLst>
              <a:ext uri="{FF2B5EF4-FFF2-40B4-BE49-F238E27FC236}">
                <a16:creationId xmlns:a16="http://schemas.microsoft.com/office/drawing/2014/main" id="{D1EDB627-4710-B2D1-B9D8-BB118F49137C}"/>
              </a:ext>
            </a:extLst>
          </p:cNvPr>
          <p:cNvPicPr>
            <a:picLocks noChangeAspect="1"/>
          </p:cNvPicPr>
          <p:nvPr/>
        </p:nvPicPr>
        <p:blipFill>
          <a:blip r:embed="rId3"/>
          <a:stretch>
            <a:fillRect/>
          </a:stretch>
        </p:blipFill>
        <p:spPr>
          <a:xfrm>
            <a:off x="2413016" y="5076415"/>
            <a:ext cx="4985264" cy="1767317"/>
          </a:xfrm>
          <a:prstGeom prst="rect">
            <a:avLst/>
          </a:prstGeom>
        </p:spPr>
      </p:pic>
    </p:spTree>
    <p:extLst>
      <p:ext uri="{BB962C8B-B14F-4D97-AF65-F5344CB8AC3E}">
        <p14:creationId xmlns:p14="http://schemas.microsoft.com/office/powerpoint/2010/main" val="105629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E8014-F658-2559-4F0A-BF7275EB32B8}"/>
              </a:ext>
            </a:extLst>
          </p:cNvPr>
          <p:cNvSpPr txBox="1"/>
          <p:nvPr/>
        </p:nvSpPr>
        <p:spPr>
          <a:xfrm>
            <a:off x="654878" y="2349018"/>
            <a:ext cx="9033652" cy="1569660"/>
          </a:xfrm>
          <a:prstGeom prst="rect">
            <a:avLst/>
          </a:prstGeom>
          <a:solidFill>
            <a:schemeClr val="accent1">
              <a:lumMod val="40000"/>
              <a:lumOff val="60000"/>
            </a:schemeClr>
          </a:solidFill>
          <a:ln w="12700">
            <a:solidFill>
              <a:schemeClr val="tx1"/>
            </a:solidFill>
          </a:ln>
        </p:spPr>
        <p:txBody>
          <a:bodyPr wrap="square" rtlCol="0">
            <a:spAutoFit/>
          </a:bodyPr>
          <a:lstStyle/>
          <a:p>
            <a:r>
              <a:rPr lang="en-US" sz="3200" dirty="0"/>
              <a:t>1.	Adopt an annual budget</a:t>
            </a:r>
          </a:p>
          <a:p>
            <a:r>
              <a:rPr lang="en-US" sz="3200" dirty="0"/>
              <a:t>2.	Ensure proper financial controls are in place</a:t>
            </a:r>
          </a:p>
          <a:p>
            <a:r>
              <a:rPr lang="en-US" sz="3200" dirty="0"/>
              <a:t>3.	Monitor financial performance</a:t>
            </a:r>
          </a:p>
        </p:txBody>
      </p:sp>
      <p:sp>
        <p:nvSpPr>
          <p:cNvPr id="3" name="TextBox 2">
            <a:extLst>
              <a:ext uri="{FF2B5EF4-FFF2-40B4-BE49-F238E27FC236}">
                <a16:creationId xmlns:a16="http://schemas.microsoft.com/office/drawing/2014/main" id="{A39B9E13-6B32-B678-C902-CB0E16F472B5}"/>
              </a:ext>
            </a:extLst>
          </p:cNvPr>
          <p:cNvSpPr txBox="1"/>
          <p:nvPr/>
        </p:nvSpPr>
        <p:spPr>
          <a:xfrm>
            <a:off x="2959728" y="572031"/>
            <a:ext cx="4953349" cy="523220"/>
          </a:xfrm>
          <a:prstGeom prst="rect">
            <a:avLst/>
          </a:prstGeom>
          <a:noFill/>
        </p:spPr>
        <p:txBody>
          <a:bodyPr wrap="square" rtlCol="0">
            <a:spAutoFit/>
          </a:bodyPr>
          <a:lstStyle/>
          <a:p>
            <a:r>
              <a:rPr lang="en-US" sz="2800" dirty="0"/>
              <a:t>Recap of fiduciary oversight </a:t>
            </a:r>
          </a:p>
        </p:txBody>
      </p:sp>
      <p:sp>
        <p:nvSpPr>
          <p:cNvPr id="5" name="TextBox 4">
            <a:extLst>
              <a:ext uri="{FF2B5EF4-FFF2-40B4-BE49-F238E27FC236}">
                <a16:creationId xmlns:a16="http://schemas.microsoft.com/office/drawing/2014/main" id="{06C3052A-C43D-75C1-E67D-D89D0B0B857E}"/>
              </a:ext>
            </a:extLst>
          </p:cNvPr>
          <p:cNvSpPr txBox="1"/>
          <p:nvPr/>
        </p:nvSpPr>
        <p:spPr>
          <a:xfrm>
            <a:off x="591666" y="5031768"/>
            <a:ext cx="9454859" cy="830997"/>
          </a:xfrm>
          <a:prstGeom prst="rect">
            <a:avLst/>
          </a:prstGeom>
          <a:noFill/>
        </p:spPr>
        <p:txBody>
          <a:bodyPr wrap="square" rtlCol="0">
            <a:spAutoFit/>
          </a:bodyPr>
          <a:lstStyle/>
          <a:p>
            <a:pPr algn="ctr"/>
            <a:r>
              <a:rPr lang="en-US" sz="2400" dirty="0"/>
              <a:t>These reduce risk to the Chamber and help ensure there are adequate resources available for the Chamber to fulfill its mission.</a:t>
            </a:r>
          </a:p>
        </p:txBody>
      </p:sp>
    </p:spTree>
    <p:extLst>
      <p:ext uri="{BB962C8B-B14F-4D97-AF65-F5344CB8AC3E}">
        <p14:creationId xmlns:p14="http://schemas.microsoft.com/office/powerpoint/2010/main" val="150660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A7B75-F3F0-03BF-6694-BF7A04B3A128}"/>
              </a:ext>
            </a:extLst>
          </p:cNvPr>
          <p:cNvSpPr txBox="1"/>
          <p:nvPr/>
        </p:nvSpPr>
        <p:spPr>
          <a:xfrm>
            <a:off x="3582998" y="1959126"/>
            <a:ext cx="4667003" cy="923330"/>
          </a:xfrm>
          <a:prstGeom prst="rect">
            <a:avLst/>
          </a:prstGeom>
          <a:noFill/>
        </p:spPr>
        <p:txBody>
          <a:bodyPr wrap="square" rtlCol="0">
            <a:spAutoFit/>
          </a:bodyPr>
          <a:lstStyle/>
          <a:p>
            <a:r>
              <a:rPr lang="en-US" sz="5400" dirty="0">
                <a:solidFill>
                  <a:schemeClr val="accent2">
                    <a:lumMod val="75000"/>
                  </a:schemeClr>
                </a:solidFill>
              </a:rPr>
              <a:t>THANK YOU!</a:t>
            </a:r>
          </a:p>
        </p:txBody>
      </p:sp>
      <p:sp>
        <p:nvSpPr>
          <p:cNvPr id="2" name="TextBox 1">
            <a:extLst>
              <a:ext uri="{FF2B5EF4-FFF2-40B4-BE49-F238E27FC236}">
                <a16:creationId xmlns:a16="http://schemas.microsoft.com/office/drawing/2014/main" id="{20BE44B2-9832-867D-5960-32585339E549}"/>
              </a:ext>
            </a:extLst>
          </p:cNvPr>
          <p:cNvSpPr txBox="1"/>
          <p:nvPr/>
        </p:nvSpPr>
        <p:spPr>
          <a:xfrm>
            <a:off x="3776352" y="3975545"/>
            <a:ext cx="3515097" cy="2031325"/>
          </a:xfrm>
          <a:prstGeom prst="rect">
            <a:avLst/>
          </a:prstGeom>
          <a:noFill/>
          <a:ln>
            <a:solidFill>
              <a:schemeClr val="tx1"/>
            </a:solidFill>
          </a:ln>
        </p:spPr>
        <p:txBody>
          <a:bodyPr wrap="square" rtlCol="0">
            <a:spAutoFit/>
          </a:bodyPr>
          <a:lstStyle/>
          <a:p>
            <a:pPr marL="0" marR="0" algn="ctr">
              <a:spcBef>
                <a:spcPts val="0"/>
              </a:spcBef>
              <a:spcAft>
                <a:spcPts val="0"/>
              </a:spcAft>
            </a:pPr>
            <a:endParaRPr lang="en-US" sz="1800" kern="0" dirty="0">
              <a:solidFill>
                <a:srgbClr val="1F497D"/>
              </a:solidFill>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kern="0" dirty="0">
                <a:solidFill>
                  <a:srgbClr val="1F497D"/>
                </a:solidFill>
                <a:effectLst/>
                <a:ea typeface="Times New Roman" panose="02020603050405020304" pitchFamily="18" charset="0"/>
                <a:cs typeface="Times New Roman" panose="02020603050405020304" pitchFamily="18" charset="0"/>
              </a:rPr>
              <a:t>Karin Sladek, CPA</a:t>
            </a:r>
            <a:endParaRPr lang="en-US" sz="1800" kern="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kern="0" dirty="0">
                <a:solidFill>
                  <a:srgbClr val="1F497D"/>
                </a:solidFill>
                <a:effectLst/>
                <a:ea typeface="Times New Roman" panose="02020603050405020304" pitchFamily="18" charset="0"/>
                <a:cs typeface="Times New Roman" panose="02020603050405020304" pitchFamily="18" charset="0"/>
              </a:rPr>
              <a:t>Chief Financial Officer</a:t>
            </a:r>
            <a:endParaRPr lang="en-US" sz="1800" kern="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kern="0" dirty="0">
                <a:solidFill>
                  <a:srgbClr val="1F497D"/>
                </a:solidFill>
                <a:effectLst/>
                <a:ea typeface="Times New Roman" panose="02020603050405020304" pitchFamily="18" charset="0"/>
                <a:cs typeface="Times New Roman" panose="02020603050405020304" pitchFamily="18" charset="0"/>
              </a:rPr>
              <a:t>Georgetown Health Foundation</a:t>
            </a:r>
            <a:endParaRPr lang="en-US" sz="1800" kern="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kern="0" dirty="0">
                <a:solidFill>
                  <a:srgbClr val="1F497D"/>
                </a:solidFill>
                <a:effectLst/>
                <a:ea typeface="Times New Roman" panose="02020603050405020304" pitchFamily="18" charset="0"/>
                <a:cs typeface="Times New Roman" panose="02020603050405020304" pitchFamily="18" charset="0"/>
              </a:rPr>
              <a:t>(512) 931-2221 ext. 1070</a:t>
            </a:r>
            <a:endParaRPr lang="en-US" sz="1800" kern="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800" u="sng" kern="0" dirty="0">
                <a:solidFill>
                  <a:schemeClr val="accent2">
                    <a:lumMod val="75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karin@gthf.org</a:t>
            </a:r>
            <a:endParaRPr lang="en-US" sz="1800" kern="100" dirty="0">
              <a:solidFill>
                <a:schemeClr val="accent2">
                  <a:lumMod val="75000"/>
                </a:schemeClr>
              </a:solidFill>
              <a:effectLst/>
              <a:ea typeface="Calibri" panose="020F0502020204030204" pitchFamily="34" charset="0"/>
              <a:cs typeface="Times New Roman" panose="02020603050405020304" pitchFamily="18" charset="0"/>
            </a:endParaRPr>
          </a:p>
          <a:p>
            <a:pPr algn="ctr"/>
            <a:endParaRPr lang="en-US" dirty="0">
              <a:solidFill>
                <a:schemeClr val="accent2">
                  <a:lumMod val="75000"/>
                </a:schemeClr>
              </a:solidFill>
            </a:endParaRPr>
          </a:p>
        </p:txBody>
      </p:sp>
    </p:spTree>
    <p:extLst>
      <p:ext uri="{BB962C8B-B14F-4D97-AF65-F5344CB8AC3E}">
        <p14:creationId xmlns:p14="http://schemas.microsoft.com/office/powerpoint/2010/main" val="175083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3" name="Straight Connector 8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Isosceles Triangle 9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Isosceles Triangle 9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94" name="Rectangle 93">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97">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0" name="Straight Connector 99">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E53299F-E35D-DBAD-09C1-43F0D8B875CD}"/>
              </a:ext>
            </a:extLst>
          </p:cNvPr>
          <p:cNvSpPr txBox="1"/>
          <p:nvPr/>
        </p:nvSpPr>
        <p:spPr>
          <a:xfrm>
            <a:off x="601757" y="611213"/>
            <a:ext cx="10010218" cy="3070200"/>
          </a:xfrm>
          <a:prstGeom prst="rect">
            <a:avLst/>
          </a:prstGeom>
        </p:spPr>
        <p:txBody>
          <a:bodyPr vert="horz" lIns="91440" tIns="45720" rIns="91440" bIns="45720" rtlCol="0">
            <a:normAutofit fontScale="92500" lnSpcReduction="10000"/>
          </a:bodyPr>
          <a:lstStyle/>
          <a:p>
            <a:pPr>
              <a:spcBef>
                <a:spcPts val="1000"/>
              </a:spcBef>
              <a:buClr>
                <a:schemeClr val="accent1"/>
              </a:buClr>
              <a:buSzPct val="80000"/>
            </a:pPr>
            <a:r>
              <a:rPr lang="en-US" sz="4400" dirty="0">
                <a:solidFill>
                  <a:schemeClr val="tx1">
                    <a:lumMod val="75000"/>
                    <a:lumOff val="25000"/>
                  </a:schemeClr>
                </a:solidFill>
              </a:rPr>
              <a:t>Objectives:</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2400" dirty="0">
                <a:solidFill>
                  <a:schemeClr val="tx1">
                    <a:lumMod val="75000"/>
                    <a:lumOff val="25000"/>
                  </a:schemeClr>
                </a:solidFill>
              </a:rPr>
              <a:t>Understand responsibilities of board chairs when it comes to finances (same as all board members)</a:t>
            </a:r>
          </a:p>
          <a:p>
            <a:pPr>
              <a:spcBef>
                <a:spcPts val="1000"/>
              </a:spcBef>
              <a:buClr>
                <a:schemeClr val="accent1"/>
              </a:buClr>
              <a:buSzPct val="80000"/>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r>
              <a:rPr lang="en-US" sz="2400" dirty="0">
                <a:solidFill>
                  <a:schemeClr val="tx1">
                    <a:lumMod val="75000"/>
                    <a:lumOff val="25000"/>
                  </a:schemeClr>
                </a:solidFill>
              </a:rPr>
              <a:t>Share best practices and examples </a:t>
            </a:r>
          </a:p>
        </p:txBody>
      </p:sp>
      <p:sp>
        <p:nvSpPr>
          <p:cNvPr id="104"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descr="Linus | Peanuts">
            <a:extLst>
              <a:ext uri="{FF2B5EF4-FFF2-40B4-BE49-F238E27FC236}">
                <a16:creationId xmlns:a16="http://schemas.microsoft.com/office/drawing/2014/main" id="{4710ADF6-CE4E-F7EA-5562-203BA74B0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4" y="3911859"/>
            <a:ext cx="2844801" cy="28448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976DD60-24A3-689F-62C3-FFD781D500DA}"/>
              </a:ext>
            </a:extLst>
          </p:cNvPr>
          <p:cNvSpPr/>
          <p:nvPr/>
        </p:nvSpPr>
        <p:spPr>
          <a:xfrm>
            <a:off x="2206361" y="5223933"/>
            <a:ext cx="6026678" cy="707886"/>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effectLst>
                  <a:outerShdw blurRad="12700" dist="38100" dir="2700000" algn="tl" rotWithShape="0">
                    <a:schemeClr val="bg1">
                      <a:lumMod val="50000"/>
                    </a:schemeClr>
                  </a:outerShdw>
                </a:effectLst>
              </a:rPr>
              <a:t>Knowledge = Comfort</a:t>
            </a:r>
          </a:p>
        </p:txBody>
      </p:sp>
    </p:spTree>
    <p:extLst>
      <p:ext uri="{BB962C8B-B14F-4D97-AF65-F5344CB8AC3E}">
        <p14:creationId xmlns:p14="http://schemas.microsoft.com/office/powerpoint/2010/main" val="100902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bandoned School Bus | School bus, School bus driving, Old school bus">
            <a:extLst>
              <a:ext uri="{FF2B5EF4-FFF2-40B4-BE49-F238E27FC236}">
                <a16:creationId xmlns:a16="http://schemas.microsoft.com/office/drawing/2014/main" id="{68C61153-8EDB-EB1B-F696-52608EDC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3" y="4429495"/>
            <a:ext cx="3414843" cy="2262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39CC83-CB6D-FADD-9A9B-028A1194FEC8}"/>
              </a:ext>
            </a:extLst>
          </p:cNvPr>
          <p:cNvSpPr txBox="1"/>
          <p:nvPr/>
        </p:nvSpPr>
        <p:spPr>
          <a:xfrm>
            <a:off x="1021277" y="443600"/>
            <a:ext cx="8098971" cy="769441"/>
          </a:xfrm>
          <a:prstGeom prst="rect">
            <a:avLst/>
          </a:prstGeom>
          <a:noFill/>
        </p:spPr>
        <p:txBody>
          <a:bodyPr wrap="square" rtlCol="0">
            <a:spAutoFit/>
          </a:bodyPr>
          <a:lstStyle/>
          <a:p>
            <a:pPr algn="ctr"/>
            <a:r>
              <a:rPr lang="en-US" sz="4400" dirty="0"/>
              <a:t>Why are finances important?</a:t>
            </a:r>
          </a:p>
        </p:txBody>
      </p:sp>
      <p:sp>
        <p:nvSpPr>
          <p:cNvPr id="4" name="TextBox 3">
            <a:extLst>
              <a:ext uri="{FF2B5EF4-FFF2-40B4-BE49-F238E27FC236}">
                <a16:creationId xmlns:a16="http://schemas.microsoft.com/office/drawing/2014/main" id="{FE2658E2-5F00-60F8-CB3C-FC869324F4C9}"/>
              </a:ext>
            </a:extLst>
          </p:cNvPr>
          <p:cNvSpPr txBox="1"/>
          <p:nvPr/>
        </p:nvSpPr>
        <p:spPr>
          <a:xfrm>
            <a:off x="4242933" y="5018634"/>
            <a:ext cx="4975759" cy="830997"/>
          </a:xfrm>
          <a:prstGeom prst="rect">
            <a:avLst/>
          </a:prstGeom>
          <a:noFill/>
          <a:ln>
            <a:solidFill>
              <a:schemeClr val="tx1"/>
            </a:solidFill>
          </a:ln>
        </p:spPr>
        <p:txBody>
          <a:bodyPr wrap="square" rtlCol="0">
            <a:spAutoFit/>
          </a:bodyPr>
          <a:lstStyle/>
          <a:p>
            <a:pPr algn="ctr"/>
            <a:r>
              <a:rPr lang="en-US" sz="2400" i="1" dirty="0"/>
              <a:t>If you don’t have fuel in the tank, the bus isn’t going anywhere</a:t>
            </a:r>
          </a:p>
        </p:txBody>
      </p:sp>
      <p:sp>
        <p:nvSpPr>
          <p:cNvPr id="5" name="Rectangle 4">
            <a:extLst>
              <a:ext uri="{FF2B5EF4-FFF2-40B4-BE49-F238E27FC236}">
                <a16:creationId xmlns:a16="http://schemas.microsoft.com/office/drawing/2014/main" id="{67D68478-DA64-2052-A3A3-E71AB1279C87}"/>
              </a:ext>
            </a:extLst>
          </p:cNvPr>
          <p:cNvSpPr/>
          <p:nvPr/>
        </p:nvSpPr>
        <p:spPr>
          <a:xfrm>
            <a:off x="832867" y="2192507"/>
            <a:ext cx="9041770"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NO MONEY = NO MISSION</a:t>
            </a:r>
          </a:p>
        </p:txBody>
      </p:sp>
    </p:spTree>
    <p:extLst>
      <p:ext uri="{BB962C8B-B14F-4D97-AF65-F5344CB8AC3E}">
        <p14:creationId xmlns:p14="http://schemas.microsoft.com/office/powerpoint/2010/main" val="156913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58134-1FB8-704A-7BDF-51BB149B9ED0}"/>
              </a:ext>
            </a:extLst>
          </p:cNvPr>
          <p:cNvSpPr txBox="1"/>
          <p:nvPr/>
        </p:nvSpPr>
        <p:spPr>
          <a:xfrm>
            <a:off x="1971305" y="2782669"/>
            <a:ext cx="6567054" cy="646331"/>
          </a:xfrm>
          <a:prstGeom prst="rect">
            <a:avLst/>
          </a:prstGeom>
          <a:noFill/>
        </p:spPr>
        <p:txBody>
          <a:bodyPr wrap="square" rtlCol="0">
            <a:spAutoFit/>
          </a:bodyPr>
          <a:lstStyle/>
          <a:p>
            <a:pPr algn="ctr"/>
            <a:r>
              <a:rPr lang="en-US" sz="3600" dirty="0"/>
              <a:t>provide </a:t>
            </a:r>
            <a:r>
              <a:rPr lang="en-US" sz="3600" u="sng" dirty="0"/>
              <a:t>fiduciary oversight</a:t>
            </a:r>
            <a:endParaRPr lang="en-US" sz="3600" dirty="0"/>
          </a:p>
        </p:txBody>
      </p:sp>
      <p:sp>
        <p:nvSpPr>
          <p:cNvPr id="3" name="TextBox 2">
            <a:extLst>
              <a:ext uri="{FF2B5EF4-FFF2-40B4-BE49-F238E27FC236}">
                <a16:creationId xmlns:a16="http://schemas.microsoft.com/office/drawing/2014/main" id="{21501FB5-8377-CD65-ECAE-A1DAC2AA5CC6}"/>
              </a:ext>
            </a:extLst>
          </p:cNvPr>
          <p:cNvSpPr txBox="1"/>
          <p:nvPr/>
        </p:nvSpPr>
        <p:spPr>
          <a:xfrm>
            <a:off x="1971305" y="1543792"/>
            <a:ext cx="6567054" cy="830997"/>
          </a:xfrm>
          <a:prstGeom prst="rect">
            <a:avLst/>
          </a:prstGeom>
          <a:noFill/>
        </p:spPr>
        <p:txBody>
          <a:bodyPr wrap="square" rtlCol="0">
            <a:spAutoFit/>
          </a:bodyPr>
          <a:lstStyle/>
          <a:p>
            <a:pPr algn="ctr"/>
            <a:r>
              <a:rPr lang="en-US" sz="2400" dirty="0"/>
              <a:t>What is the responsibility of a Board Member in relation to the Chamber’s finances? </a:t>
            </a:r>
          </a:p>
        </p:txBody>
      </p:sp>
    </p:spTree>
    <p:extLst>
      <p:ext uri="{BB962C8B-B14F-4D97-AF65-F5344CB8AC3E}">
        <p14:creationId xmlns:p14="http://schemas.microsoft.com/office/powerpoint/2010/main" val="418061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BA2CF3-9A1D-D603-385C-E586BEF2C864}"/>
              </a:ext>
            </a:extLst>
          </p:cNvPr>
          <p:cNvSpPr txBox="1"/>
          <p:nvPr/>
        </p:nvSpPr>
        <p:spPr>
          <a:xfrm>
            <a:off x="975236" y="430847"/>
            <a:ext cx="8893157" cy="5632311"/>
          </a:xfrm>
          <a:prstGeom prst="rect">
            <a:avLst/>
          </a:prstGeom>
          <a:noFill/>
        </p:spPr>
        <p:txBody>
          <a:bodyPr wrap="square" rtlCol="0">
            <a:spAutoFit/>
          </a:bodyPr>
          <a:lstStyle/>
          <a:p>
            <a:pPr algn="ctr"/>
            <a:endParaRPr lang="en-US" sz="3600" dirty="0"/>
          </a:p>
          <a:p>
            <a:pPr algn="ctr"/>
            <a:r>
              <a:rPr lang="en-US" sz="3600" dirty="0"/>
              <a:t>What is a fiduciary?</a:t>
            </a:r>
          </a:p>
          <a:p>
            <a:pPr algn="ctr"/>
            <a:endParaRPr lang="en-US" sz="3600" dirty="0"/>
          </a:p>
          <a:p>
            <a:pPr algn="ctr"/>
            <a:endParaRPr lang="en-US" sz="3600" dirty="0"/>
          </a:p>
          <a:p>
            <a:pPr algn="ctr"/>
            <a:r>
              <a:rPr lang="en-US" sz="3600" dirty="0"/>
              <a:t>A fiduciary is a person responsible for the oversight, administration, investment, or distribution of assets belonging to another person or to an organization.</a:t>
            </a:r>
          </a:p>
          <a:p>
            <a:pPr algn="ctr"/>
            <a:endParaRPr lang="en-US" sz="3600" dirty="0"/>
          </a:p>
          <a:p>
            <a:pPr algn="ctr"/>
            <a:endParaRPr lang="en-US" sz="3600" dirty="0"/>
          </a:p>
        </p:txBody>
      </p:sp>
    </p:spTree>
    <p:extLst>
      <p:ext uri="{BB962C8B-B14F-4D97-AF65-F5344CB8AC3E}">
        <p14:creationId xmlns:p14="http://schemas.microsoft.com/office/powerpoint/2010/main" val="338548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E8014-F658-2559-4F0A-BF7275EB32B8}"/>
              </a:ext>
            </a:extLst>
          </p:cNvPr>
          <p:cNvSpPr txBox="1"/>
          <p:nvPr/>
        </p:nvSpPr>
        <p:spPr>
          <a:xfrm>
            <a:off x="654878" y="2349018"/>
            <a:ext cx="9033652" cy="1569660"/>
          </a:xfrm>
          <a:prstGeom prst="rect">
            <a:avLst/>
          </a:prstGeom>
          <a:solidFill>
            <a:schemeClr val="accent1">
              <a:lumMod val="40000"/>
              <a:lumOff val="60000"/>
            </a:schemeClr>
          </a:solidFill>
          <a:ln w="12700">
            <a:solidFill>
              <a:schemeClr val="tx1"/>
            </a:solidFill>
          </a:ln>
        </p:spPr>
        <p:txBody>
          <a:bodyPr wrap="square" rtlCol="0">
            <a:spAutoFit/>
          </a:bodyPr>
          <a:lstStyle/>
          <a:p>
            <a:r>
              <a:rPr lang="en-US" sz="3200" dirty="0"/>
              <a:t>1.	Adopt an annual budget</a:t>
            </a:r>
          </a:p>
          <a:p>
            <a:r>
              <a:rPr lang="en-US" sz="3200" dirty="0"/>
              <a:t>2.	Ensure proper financial controls are in place</a:t>
            </a:r>
          </a:p>
          <a:p>
            <a:r>
              <a:rPr lang="en-US" sz="3200" dirty="0"/>
              <a:t>3.	Monitor financial performance</a:t>
            </a:r>
          </a:p>
        </p:txBody>
      </p:sp>
      <p:sp>
        <p:nvSpPr>
          <p:cNvPr id="3" name="TextBox 2">
            <a:extLst>
              <a:ext uri="{FF2B5EF4-FFF2-40B4-BE49-F238E27FC236}">
                <a16:creationId xmlns:a16="http://schemas.microsoft.com/office/drawing/2014/main" id="{A39B9E13-6B32-B678-C902-CB0E16F472B5}"/>
              </a:ext>
            </a:extLst>
          </p:cNvPr>
          <p:cNvSpPr txBox="1"/>
          <p:nvPr/>
        </p:nvSpPr>
        <p:spPr>
          <a:xfrm>
            <a:off x="591666" y="712708"/>
            <a:ext cx="9619013" cy="523220"/>
          </a:xfrm>
          <a:prstGeom prst="rect">
            <a:avLst/>
          </a:prstGeom>
          <a:noFill/>
        </p:spPr>
        <p:txBody>
          <a:bodyPr wrap="square" rtlCol="0">
            <a:spAutoFit/>
          </a:bodyPr>
          <a:lstStyle/>
          <a:p>
            <a:r>
              <a:rPr lang="en-US" sz="2800" dirty="0"/>
              <a:t>What exactly does “provide fiduciary oversight” look like?  </a:t>
            </a:r>
          </a:p>
        </p:txBody>
      </p:sp>
      <p:sp>
        <p:nvSpPr>
          <p:cNvPr id="5" name="TextBox 4">
            <a:extLst>
              <a:ext uri="{FF2B5EF4-FFF2-40B4-BE49-F238E27FC236}">
                <a16:creationId xmlns:a16="http://schemas.microsoft.com/office/drawing/2014/main" id="{06C3052A-C43D-75C1-E67D-D89D0B0B857E}"/>
              </a:ext>
            </a:extLst>
          </p:cNvPr>
          <p:cNvSpPr txBox="1"/>
          <p:nvPr/>
        </p:nvSpPr>
        <p:spPr>
          <a:xfrm>
            <a:off x="591666" y="5031768"/>
            <a:ext cx="9454859" cy="830997"/>
          </a:xfrm>
          <a:prstGeom prst="rect">
            <a:avLst/>
          </a:prstGeom>
          <a:noFill/>
        </p:spPr>
        <p:txBody>
          <a:bodyPr wrap="square" rtlCol="0">
            <a:spAutoFit/>
          </a:bodyPr>
          <a:lstStyle/>
          <a:p>
            <a:pPr algn="ctr"/>
            <a:r>
              <a:rPr lang="en-US" sz="2400" dirty="0"/>
              <a:t>These reduce risk to the Chamber and help ensure there are adequate resources available for the Chamber to fulfill its mission.</a:t>
            </a:r>
          </a:p>
        </p:txBody>
      </p:sp>
    </p:spTree>
    <p:extLst>
      <p:ext uri="{BB962C8B-B14F-4D97-AF65-F5344CB8AC3E}">
        <p14:creationId xmlns:p14="http://schemas.microsoft.com/office/powerpoint/2010/main" val="61031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35874-3C58-439F-0EA7-C252BC6CD5CC}"/>
              </a:ext>
            </a:extLst>
          </p:cNvPr>
          <p:cNvSpPr txBox="1"/>
          <p:nvPr/>
        </p:nvSpPr>
        <p:spPr>
          <a:xfrm>
            <a:off x="862523" y="1581655"/>
            <a:ext cx="996959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Make sure you understand what is in the numbers</a:t>
            </a:r>
          </a:p>
          <a:p>
            <a:endParaRPr lang="en-US" sz="2400" dirty="0"/>
          </a:p>
          <a:p>
            <a:pPr marL="285750" indent="-285750">
              <a:buFont typeface="Arial" panose="020B0604020202020204" pitchFamily="34" charset="0"/>
              <a:buChar char="•"/>
            </a:pPr>
            <a:r>
              <a:rPr lang="en-US" sz="2400" dirty="0"/>
              <a:t>Is the budget consistent with strategic plan?</a:t>
            </a:r>
          </a:p>
          <a:p>
            <a:endParaRPr lang="en-US" sz="2400" dirty="0"/>
          </a:p>
          <a:p>
            <a:pPr marL="285750" indent="-285750">
              <a:buFont typeface="Arial" panose="020B0604020202020204" pitchFamily="34" charset="0"/>
              <a:buChar char="•"/>
            </a:pPr>
            <a:r>
              <a:rPr lang="en-US" sz="2400" dirty="0"/>
              <a:t>What is the bottom line?</a:t>
            </a:r>
          </a:p>
          <a:p>
            <a:pPr marL="742950" lvl="1" indent="-285750">
              <a:buFont typeface="Arial" panose="020B0604020202020204" pitchFamily="34" charset="0"/>
              <a:buChar char="•"/>
            </a:pPr>
            <a:r>
              <a:rPr lang="en-US" sz="2400" dirty="0"/>
              <a:t>Side note on deficit budgets</a:t>
            </a:r>
          </a:p>
          <a:p>
            <a:pPr lvl="1"/>
            <a:endParaRPr lang="en-US" sz="2400" dirty="0"/>
          </a:p>
          <a:p>
            <a:pPr marL="285750" indent="-285750">
              <a:buFont typeface="Arial" panose="020B0604020202020204" pitchFamily="34" charset="0"/>
              <a:buChar char="•"/>
            </a:pPr>
            <a:r>
              <a:rPr lang="en-US" sz="2400" dirty="0"/>
              <a:t>Is cash flow projected to be adequate?</a:t>
            </a:r>
          </a:p>
          <a:p>
            <a:endParaRPr lang="en-US" sz="2400" dirty="0"/>
          </a:p>
          <a:p>
            <a:pPr marL="285750" indent="-285750">
              <a:buFont typeface="Arial" panose="020B0604020202020204" pitchFamily="34" charset="0"/>
              <a:buChar char="•"/>
            </a:pPr>
            <a:r>
              <a:rPr lang="en-US" sz="2400" dirty="0"/>
              <a:t>Does the organization have sufficient reserves?</a:t>
            </a:r>
          </a:p>
        </p:txBody>
      </p:sp>
      <p:sp>
        <p:nvSpPr>
          <p:cNvPr id="3" name="TextBox 2">
            <a:extLst>
              <a:ext uri="{FF2B5EF4-FFF2-40B4-BE49-F238E27FC236}">
                <a16:creationId xmlns:a16="http://schemas.microsoft.com/office/drawing/2014/main" id="{4B08743A-61EB-92CA-60E6-40B50CE727CE}"/>
              </a:ext>
            </a:extLst>
          </p:cNvPr>
          <p:cNvSpPr txBox="1"/>
          <p:nvPr/>
        </p:nvSpPr>
        <p:spPr>
          <a:xfrm>
            <a:off x="273130" y="382698"/>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#1 – </a:t>
            </a:r>
          </a:p>
          <a:p>
            <a:r>
              <a:rPr lang="en-US" sz="2800" dirty="0">
                <a:solidFill>
                  <a:schemeClr val="accent2">
                    <a:lumMod val="75000"/>
                  </a:schemeClr>
                </a:solidFill>
              </a:rPr>
              <a:t>ADOPT AN ANNUAL BUDGET</a:t>
            </a:r>
          </a:p>
        </p:txBody>
      </p:sp>
    </p:spTree>
    <p:extLst>
      <p:ext uri="{BB962C8B-B14F-4D97-AF65-F5344CB8AC3E}">
        <p14:creationId xmlns:p14="http://schemas.microsoft.com/office/powerpoint/2010/main" val="354410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8743A-61EB-92CA-60E6-40B50CE727CE}"/>
              </a:ext>
            </a:extLst>
          </p:cNvPr>
          <p:cNvSpPr txBox="1"/>
          <p:nvPr/>
        </p:nvSpPr>
        <p:spPr>
          <a:xfrm>
            <a:off x="273130" y="382698"/>
            <a:ext cx="9440885" cy="954107"/>
          </a:xfrm>
          <a:prstGeom prst="rect">
            <a:avLst/>
          </a:prstGeom>
          <a:noFill/>
        </p:spPr>
        <p:txBody>
          <a:bodyPr wrap="square" rtlCol="0">
            <a:spAutoFit/>
          </a:bodyPr>
          <a:lstStyle/>
          <a:p>
            <a:r>
              <a:rPr lang="en-US" sz="2800" dirty="0">
                <a:solidFill>
                  <a:schemeClr val="accent2">
                    <a:lumMod val="75000"/>
                  </a:schemeClr>
                </a:solidFill>
              </a:rPr>
              <a:t>Fiduciary Responsibility #1 – </a:t>
            </a:r>
          </a:p>
          <a:p>
            <a:r>
              <a:rPr lang="en-US" sz="2800" dirty="0">
                <a:solidFill>
                  <a:schemeClr val="accent2">
                    <a:lumMod val="75000"/>
                  </a:schemeClr>
                </a:solidFill>
              </a:rPr>
              <a:t>ADOPT AN ANNUAL BUDGET</a:t>
            </a:r>
          </a:p>
        </p:txBody>
      </p:sp>
      <p:sp>
        <p:nvSpPr>
          <p:cNvPr id="10" name="TextBox 9">
            <a:extLst>
              <a:ext uri="{FF2B5EF4-FFF2-40B4-BE49-F238E27FC236}">
                <a16:creationId xmlns:a16="http://schemas.microsoft.com/office/drawing/2014/main" id="{FB4D75A2-FB90-A388-3B54-A02D63F29F5D}"/>
              </a:ext>
            </a:extLst>
          </p:cNvPr>
          <p:cNvSpPr txBox="1"/>
          <p:nvPr/>
        </p:nvSpPr>
        <p:spPr>
          <a:xfrm>
            <a:off x="1049539" y="2144096"/>
            <a:ext cx="10092921" cy="2308324"/>
          </a:xfrm>
          <a:prstGeom prst="rect">
            <a:avLst/>
          </a:prstGeom>
          <a:noFill/>
        </p:spPr>
        <p:txBody>
          <a:bodyPr wrap="square" rtlCol="0">
            <a:spAutoFit/>
          </a:bodyPr>
          <a:lstStyle/>
          <a:p>
            <a:r>
              <a:rPr lang="en-US" sz="2400" u="sng" dirty="0"/>
              <a:t>Ongoing</a:t>
            </a:r>
          </a:p>
          <a:p>
            <a:pPr marL="285750" indent="-285750">
              <a:buFont typeface="Arial" panose="020B0604020202020204" pitchFamily="34" charset="0"/>
              <a:buChar char="•"/>
            </a:pPr>
            <a:r>
              <a:rPr lang="en-US" sz="2400" dirty="0"/>
              <a:t>Monitor performance against budget</a:t>
            </a:r>
          </a:p>
          <a:p>
            <a:endParaRPr lang="en-US" sz="2400" dirty="0"/>
          </a:p>
          <a:p>
            <a:pPr marL="285750" indent="-285750">
              <a:buFont typeface="Arial" panose="020B0604020202020204" pitchFamily="34" charset="0"/>
              <a:buChar char="•"/>
            </a:pPr>
            <a:r>
              <a:rPr lang="en-US" sz="2400" dirty="0"/>
              <a:t>Are any specific programs/events underperforming?</a:t>
            </a:r>
          </a:p>
          <a:p>
            <a:endParaRPr lang="en-US" sz="2400" dirty="0"/>
          </a:p>
          <a:p>
            <a:pPr marL="285750" indent="-285750">
              <a:buFont typeface="Arial" panose="020B0604020202020204" pitchFamily="34" charset="0"/>
              <a:buChar char="•"/>
            </a:pPr>
            <a:r>
              <a:rPr lang="en-US" sz="2400" dirty="0"/>
              <a:t>Are programs/events self-sustaining? </a:t>
            </a:r>
          </a:p>
        </p:txBody>
      </p:sp>
    </p:spTree>
    <p:extLst>
      <p:ext uri="{BB962C8B-B14F-4D97-AF65-F5344CB8AC3E}">
        <p14:creationId xmlns:p14="http://schemas.microsoft.com/office/powerpoint/2010/main" val="10940750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1261</TotalTime>
  <Words>3022</Words>
  <Application>Microsoft Office PowerPoint</Application>
  <PresentationFormat>Widescreen</PresentationFormat>
  <Paragraphs>351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Sladek</dc:creator>
  <cp:lastModifiedBy>Karin Sladek</cp:lastModifiedBy>
  <cp:revision>77</cp:revision>
  <cp:lastPrinted>2023-10-25T13:31:29Z</cp:lastPrinted>
  <dcterms:created xsi:type="dcterms:W3CDTF">2023-10-18T16:29:25Z</dcterms:created>
  <dcterms:modified xsi:type="dcterms:W3CDTF">2023-10-25T13:42:18Z</dcterms:modified>
</cp:coreProperties>
</file>